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6" r:id="rId2"/>
    <p:sldId id="270" r:id="rId3"/>
    <p:sldId id="262" r:id="rId4"/>
    <p:sldId id="280" r:id="rId5"/>
    <p:sldId id="282" r:id="rId6"/>
    <p:sldId id="258" r:id="rId7"/>
    <p:sldId id="272" r:id="rId8"/>
    <p:sldId id="274" r:id="rId9"/>
    <p:sldId id="275" r:id="rId10"/>
    <p:sldId id="263" r:id="rId11"/>
    <p:sldId id="278" r:id="rId12"/>
    <p:sldId id="279" r:id="rId13"/>
    <p:sldId id="257" r:id="rId14"/>
    <p:sldId id="259" r:id="rId15"/>
    <p:sldId id="284" r:id="rId16"/>
    <p:sldId id="277" r:id="rId17"/>
    <p:sldId id="268" r:id="rId18"/>
    <p:sldId id="283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6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86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3C3B-BC53-4F5E-8636-3CDC523EE0CF}" type="datetimeFigureOut">
              <a:rPr lang="de-DE" smtClean="0"/>
              <a:t>01.06.2016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30" y="426220"/>
            <a:ext cx="2024220" cy="8437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25" y="426220"/>
            <a:ext cx="2327275" cy="677768"/>
          </a:xfrm>
          <a:prstGeom prst="rect">
            <a:avLst/>
          </a:prstGeom>
        </p:spPr>
      </p:pic>
      <p:pic>
        <p:nvPicPr>
          <p:cNvPr id="9" name="Grafik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5" y="3936206"/>
            <a:ext cx="1529525" cy="1546520"/>
          </a:xfrm>
          <a:prstGeom prst="rect">
            <a:avLst/>
          </a:prstGeom>
        </p:spPr>
      </p:pic>
      <p:pic>
        <p:nvPicPr>
          <p:cNvPr id="10" name="Grafik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2" y="3936206"/>
            <a:ext cx="1662884" cy="163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2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3C3B-BC53-4F5E-8636-3CDC523EE0CF}" type="datetimeFigureOut">
              <a:rPr lang="de-DE" smtClean="0"/>
              <a:t>01.06.2016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80AA-C95B-440B-8ECB-377BFB7702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49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3C3B-BC53-4F5E-8636-3CDC523EE0CF}" type="datetimeFigureOut">
              <a:rPr lang="de-DE" smtClean="0"/>
              <a:t>01.06.2016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80AA-C95B-440B-8ECB-377BFB7702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85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3C3B-BC53-4F5E-8636-3CDC523EE0CF}" type="datetimeFigureOut">
              <a:rPr lang="de-DE" smtClean="0"/>
              <a:t>01.06.2016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Annika Batel, Msc</a:t>
            </a:r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617" y="6319352"/>
            <a:ext cx="901539" cy="375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56" y="6333635"/>
            <a:ext cx="1241349" cy="361516"/>
          </a:xfrm>
          <a:prstGeom prst="rect">
            <a:avLst/>
          </a:prstGeom>
        </p:spPr>
      </p:pic>
      <p:pic>
        <p:nvPicPr>
          <p:cNvPr id="10" name="Grafik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63" y="6044432"/>
            <a:ext cx="704858" cy="693933"/>
          </a:xfrm>
          <a:prstGeom prst="rect">
            <a:avLst/>
          </a:prstGeom>
        </p:spPr>
      </p:pic>
      <p:pic>
        <p:nvPicPr>
          <p:cNvPr id="9" name="Grafik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" y="5824249"/>
            <a:ext cx="697675" cy="70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3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3C3B-BC53-4F5E-8636-3CDC523EE0CF}" type="datetimeFigureOut">
              <a:rPr lang="de-DE" smtClean="0"/>
              <a:t>01.06.2016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80AA-C95B-440B-8ECB-377BFB7702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90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3C3B-BC53-4F5E-8636-3CDC523EE0CF}" type="datetimeFigureOut">
              <a:rPr lang="de-DE" smtClean="0"/>
              <a:t>01.06.2016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80AA-C95B-440B-8ECB-377BFB7702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7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3C3B-BC53-4F5E-8636-3CDC523EE0CF}" type="datetimeFigureOut">
              <a:rPr lang="de-DE" smtClean="0"/>
              <a:t>01.06.2016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80AA-C95B-440B-8ECB-377BFB7702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391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3C3B-BC53-4F5E-8636-3CDC523EE0CF}" type="datetimeFigureOut">
              <a:rPr lang="de-DE" smtClean="0"/>
              <a:t>01.06.2016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80AA-C95B-440B-8ECB-377BFB7702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292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3C3B-BC53-4F5E-8636-3CDC523EE0CF}" type="datetimeFigureOut">
              <a:rPr lang="de-DE" smtClean="0"/>
              <a:t>01.06.2016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80AA-C95B-440B-8ECB-377BFB7702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773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3C3B-BC53-4F5E-8636-3CDC523EE0CF}" type="datetimeFigureOut">
              <a:rPr lang="de-DE" smtClean="0"/>
              <a:t>01.06.2016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80AA-C95B-440B-8ECB-377BFB7702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958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3C3B-BC53-4F5E-8636-3CDC523EE0CF}" type="datetimeFigureOut">
              <a:rPr lang="de-DE" smtClean="0"/>
              <a:t>01.06.2016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80AA-C95B-440B-8ECB-377BFB7702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908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D3C3B-BC53-4F5E-8636-3CDC523EE0CF}" type="datetimeFigureOut">
              <a:rPr lang="de-DE" smtClean="0"/>
              <a:t>01.06.2016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480AA-C95B-440B-8ECB-377BFB770254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3"/>
          <a:srcRect t="20947" b="21037"/>
          <a:stretch/>
        </p:blipFill>
        <p:spPr>
          <a:xfrm>
            <a:off x="-793" y="0"/>
            <a:ext cx="9144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0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41.png"/><Relationship Id="rId3" Type="http://schemas.openxmlformats.org/officeDocument/2006/relationships/image" Target="../media/image31.tiff"/><Relationship Id="rId7" Type="http://schemas.openxmlformats.org/officeDocument/2006/relationships/image" Target="../media/image35.gif"/><Relationship Id="rId12" Type="http://schemas.openxmlformats.org/officeDocument/2006/relationships/image" Target="../media/image40.jpeg"/><Relationship Id="rId17" Type="http://schemas.openxmlformats.org/officeDocument/2006/relationships/image" Target="../media/image3.png"/><Relationship Id="rId2" Type="http://schemas.openxmlformats.org/officeDocument/2006/relationships/image" Target="../media/image30.jpe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11" Type="http://schemas.openxmlformats.org/officeDocument/2006/relationships/image" Target="../media/image39.gif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gif"/><Relationship Id="rId5" Type="http://schemas.openxmlformats.org/officeDocument/2006/relationships/image" Target="../media/image10.jpe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microsoft.com/office/2007/relationships/hdphoto" Target="../media/hdphoto1.wdp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2900" y="1548606"/>
            <a:ext cx="8458200" cy="238760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Trophic</a:t>
            </a:r>
            <a:r>
              <a:rPr lang="de-DE" dirty="0" smtClean="0"/>
              <a:t> </a:t>
            </a:r>
            <a:r>
              <a:rPr lang="de-DE" dirty="0" err="1" smtClean="0"/>
              <a:t>transfer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microplastics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associated</a:t>
            </a:r>
            <a:r>
              <a:rPr lang="de-DE" dirty="0" smtClean="0"/>
              <a:t> POPs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4142950"/>
            <a:ext cx="6858000" cy="1655762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Annika Batel</a:t>
            </a:r>
          </a:p>
          <a:p>
            <a:r>
              <a:rPr lang="de-DE" dirty="0" err="1" smtClean="0"/>
              <a:t>Centre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Organismal</a:t>
            </a:r>
            <a:r>
              <a:rPr lang="de-DE" dirty="0" smtClean="0"/>
              <a:t> Studies (COS)</a:t>
            </a:r>
          </a:p>
          <a:p>
            <a:r>
              <a:rPr lang="de-DE" dirty="0" err="1" smtClean="0"/>
              <a:t>Aquatic</a:t>
            </a:r>
            <a:r>
              <a:rPr lang="de-DE" dirty="0" smtClean="0"/>
              <a:t> Ecology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Toxicology</a:t>
            </a:r>
            <a:endParaRPr lang="de-DE" dirty="0" smtClean="0"/>
          </a:p>
          <a:p>
            <a:r>
              <a:rPr lang="de-DE" dirty="0" smtClean="0"/>
              <a:t>University of Heidelberg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62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61836"/>
            <a:ext cx="5269623" cy="3941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01898" y="1995065"/>
            <a:ext cx="2252656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EROD activity after feeding on loaded microplastics: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50"/>
              </a:spcAft>
            </a:pPr>
            <a:r>
              <a:rPr lang="de-DE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controls: </a:t>
            </a:r>
          </a:p>
          <a:p>
            <a:pPr marL="257175" indent="-257175">
              <a:spcAft>
                <a:spcPts val="450"/>
              </a:spcAft>
              <a:buFont typeface="+mj-lt"/>
              <a:buAutoNum type="alphaLcParenR"/>
            </a:pPr>
            <a:r>
              <a:rPr lang="de-DE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zebrafish</a:t>
            </a:r>
            <a:r>
              <a:rPr lang="de-DE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fed any microparticles (</a:t>
            </a:r>
            <a:r>
              <a:rPr lang="de-DE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  <a:r>
              <a:rPr lang="de-DE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57175" indent="-257175">
              <a:spcAft>
                <a:spcPts val="450"/>
              </a:spcAft>
              <a:buFont typeface="+mj-lt"/>
              <a:buAutoNum type="alphaLcParenR"/>
            </a:pPr>
            <a:r>
              <a:rPr lang="de-DE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zebrafish</a:t>
            </a:r>
            <a:r>
              <a:rPr lang="de-DE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fed microplastics without BaP (MP control). </a:t>
            </a:r>
          </a:p>
          <a:p>
            <a:pPr>
              <a:spcAft>
                <a:spcPts val="450"/>
              </a:spcAft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50"/>
              </a:spcAft>
            </a:pPr>
            <a:r>
              <a:rPr lang="de-DE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controls: </a:t>
            </a:r>
          </a:p>
          <a:p>
            <a:pPr marL="257175" indent="-257175">
              <a:spcAft>
                <a:spcPts val="450"/>
              </a:spcAft>
              <a:buFont typeface="+mj-lt"/>
              <a:buAutoNum type="alphaLcParenR"/>
            </a:pPr>
            <a:r>
              <a:rPr lang="de-DE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nM (500 nm BaP)</a:t>
            </a:r>
          </a:p>
          <a:p>
            <a:pPr marL="257175" indent="-257175">
              <a:spcAft>
                <a:spcPts val="450"/>
              </a:spcAft>
              <a:buFont typeface="+mj-lt"/>
              <a:buAutoNum type="alphaLcParenR"/>
            </a:pPr>
            <a:r>
              <a:rPr lang="de-DE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µM water-borne BaP (1 µM BaP)</a:t>
            </a:r>
          </a:p>
        </p:txBody>
      </p:sp>
      <p:sp>
        <p:nvSpPr>
          <p:cNvPr id="5" name="Rechteck 4"/>
          <p:cNvSpPr/>
          <p:nvPr/>
        </p:nvSpPr>
        <p:spPr>
          <a:xfrm>
            <a:off x="4047433" y="4893972"/>
            <a:ext cx="390140" cy="4553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9" name="Rechteck 8"/>
          <p:cNvSpPr/>
          <p:nvPr/>
        </p:nvSpPr>
        <p:spPr>
          <a:xfrm>
            <a:off x="4685679" y="3748208"/>
            <a:ext cx="390140" cy="1601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2" name="Rechteck 11"/>
          <p:cNvSpPr/>
          <p:nvPr/>
        </p:nvSpPr>
        <p:spPr>
          <a:xfrm>
            <a:off x="1606691" y="5048318"/>
            <a:ext cx="390140" cy="3009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" name="Rechteck 12"/>
          <p:cNvSpPr/>
          <p:nvPr/>
        </p:nvSpPr>
        <p:spPr>
          <a:xfrm>
            <a:off x="2200114" y="5177631"/>
            <a:ext cx="390140" cy="13744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Feeding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/>
              <a:t>b</a:t>
            </a:r>
            <a:r>
              <a:rPr lang="de-DE" dirty="0" err="1" smtClean="0"/>
              <a:t>enzo</a:t>
            </a:r>
            <a:r>
              <a:rPr lang="de-DE" dirty="0" smtClean="0"/>
              <a:t>(a)</a:t>
            </a:r>
            <a:r>
              <a:rPr lang="de-DE" dirty="0" err="1" smtClean="0"/>
              <a:t>pyrene</a:t>
            </a:r>
            <a:r>
              <a:rPr lang="de-DE" dirty="0" smtClean="0"/>
              <a:t> </a:t>
            </a:r>
            <a:r>
              <a:rPr lang="de-DE" dirty="0" err="1" smtClean="0"/>
              <a:t>coated</a:t>
            </a:r>
            <a:r>
              <a:rPr lang="de-DE" dirty="0" smtClean="0"/>
              <a:t> microplastics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hepatic</a:t>
            </a:r>
            <a:r>
              <a:rPr lang="de-DE" dirty="0" smtClean="0"/>
              <a:t> EROD </a:t>
            </a:r>
            <a:r>
              <a:rPr lang="de-DE" dirty="0" err="1" smtClean="0"/>
              <a:t>assay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337043" y="2351933"/>
            <a:ext cx="211628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 err="1"/>
              <a:t>Feeding</a:t>
            </a:r>
            <a:r>
              <a:rPr lang="de-DE" sz="1350" dirty="0"/>
              <a:t> </a:t>
            </a:r>
            <a:r>
              <a:rPr lang="de-DE" sz="1350" dirty="0" err="1"/>
              <a:t>for</a:t>
            </a:r>
            <a:r>
              <a:rPr lang="de-DE" sz="1350" dirty="0"/>
              <a:t> </a:t>
            </a:r>
            <a:r>
              <a:rPr lang="de-DE" sz="1350" dirty="0" err="1"/>
              <a:t>two</a:t>
            </a:r>
            <a:r>
              <a:rPr lang="de-DE" sz="1350" dirty="0"/>
              <a:t> </a:t>
            </a:r>
            <a:r>
              <a:rPr lang="de-DE" sz="1350" dirty="0" err="1"/>
              <a:t>days</a:t>
            </a:r>
            <a:r>
              <a:rPr lang="de-DE" sz="1350" dirty="0"/>
              <a:t> (</a:t>
            </a:r>
            <a:r>
              <a:rPr lang="de-DE" sz="1350" dirty="0" err="1"/>
              <a:t>twice</a:t>
            </a:r>
            <a:r>
              <a:rPr lang="de-DE" sz="1350" dirty="0"/>
              <a:t> </a:t>
            </a:r>
            <a:r>
              <a:rPr lang="de-DE" sz="1350" dirty="0" err="1"/>
              <a:t>daily</a:t>
            </a:r>
            <a:r>
              <a:rPr lang="de-DE" sz="1350" dirty="0"/>
              <a:t>) nauplii </a:t>
            </a:r>
            <a:r>
              <a:rPr lang="de-DE" sz="1350" dirty="0" err="1"/>
              <a:t>with</a:t>
            </a:r>
            <a:r>
              <a:rPr lang="de-DE" sz="1350" dirty="0"/>
              <a:t> </a:t>
            </a:r>
            <a:r>
              <a:rPr lang="de-DE" sz="1350" dirty="0" err="1"/>
              <a:t>ingested</a:t>
            </a:r>
            <a:r>
              <a:rPr lang="de-DE" sz="1350" dirty="0"/>
              <a:t> </a:t>
            </a:r>
            <a:r>
              <a:rPr lang="de-DE" sz="1350" dirty="0" err="1"/>
              <a:t>spiked</a:t>
            </a:r>
            <a:r>
              <a:rPr lang="de-DE" sz="1350" dirty="0"/>
              <a:t> MPs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2700818" y="6148992"/>
            <a:ext cx="32560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Batel et al. 2016, Environmental Toxicology and Chemistry </a:t>
            </a:r>
          </a:p>
        </p:txBody>
      </p:sp>
    </p:spTree>
    <p:extLst>
      <p:ext uri="{BB962C8B-B14F-4D97-AF65-F5344CB8AC3E}">
        <p14:creationId xmlns:p14="http://schemas.microsoft.com/office/powerpoint/2010/main" val="12738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Fluorescence</a:t>
            </a:r>
            <a:r>
              <a:rPr lang="de-DE" dirty="0" smtClean="0"/>
              <a:t> </a:t>
            </a:r>
            <a:r>
              <a:rPr lang="de-DE" dirty="0" err="1" smtClean="0"/>
              <a:t>tracking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/>
              <a:t> </a:t>
            </a:r>
            <a:r>
              <a:rPr lang="de-DE" dirty="0" err="1" smtClean="0"/>
              <a:t>benzo</a:t>
            </a:r>
            <a:r>
              <a:rPr lang="de-DE" dirty="0" smtClean="0"/>
              <a:t>(a)</a:t>
            </a:r>
            <a:r>
              <a:rPr lang="de-DE" dirty="0" err="1" smtClean="0"/>
              <a:t>pyrene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371" y="3825955"/>
            <a:ext cx="2695979" cy="216607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371" y="1998542"/>
            <a:ext cx="2695979" cy="157001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520" y="1193800"/>
            <a:ext cx="1284843" cy="80474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42900" y="1998542"/>
            <a:ext cx="4377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Rivera-Figueroa et al. (2004): Fluorescence, Absorption,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Excitation</a:t>
            </a:r>
            <a:r>
              <a:rPr lang="de-DE" sz="1600" dirty="0"/>
              <a:t> </a:t>
            </a:r>
            <a:r>
              <a:rPr lang="de-DE" sz="1600" dirty="0" err="1"/>
              <a:t>Spectra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Polycyclic</a:t>
            </a:r>
            <a:r>
              <a:rPr lang="de-DE" sz="1600" dirty="0"/>
              <a:t> </a:t>
            </a:r>
            <a:r>
              <a:rPr lang="de-DE" sz="1600" dirty="0" err="1"/>
              <a:t>Aromatic</a:t>
            </a:r>
            <a:r>
              <a:rPr lang="de-DE" sz="1600" dirty="0"/>
              <a:t> </a:t>
            </a:r>
            <a:r>
              <a:rPr lang="de-DE" sz="1600" dirty="0" err="1"/>
              <a:t>Hydrocarbons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a Tool </a:t>
            </a:r>
            <a:r>
              <a:rPr lang="de-DE" sz="1600" dirty="0" err="1"/>
              <a:t>for</a:t>
            </a:r>
            <a:r>
              <a:rPr lang="de-DE" sz="1600" dirty="0"/>
              <a:t> Quantitative Analysis, </a:t>
            </a:r>
            <a:r>
              <a:rPr lang="de-DE" sz="1600" i="1" dirty="0"/>
              <a:t>Journal </a:t>
            </a:r>
            <a:r>
              <a:rPr lang="de-DE" sz="1600" i="1" dirty="0" err="1"/>
              <a:t>of</a:t>
            </a:r>
            <a:r>
              <a:rPr lang="de-DE" sz="1600" i="1" dirty="0"/>
              <a:t> Chemical Education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42900" y="3568553"/>
            <a:ext cx="47753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Plant et al. (1985): </a:t>
            </a:r>
            <a:r>
              <a:rPr lang="en-US" sz="1600" dirty="0"/>
              <a:t>Cellular Uptake Benzo(a)pyrene and Intracellular Localization of by Digital Fluorescence Imaging Microscopy, </a:t>
            </a:r>
            <a:r>
              <a:rPr lang="en-US" sz="1600" i="1" dirty="0"/>
              <a:t>The Journal of Cell Biology</a:t>
            </a:r>
            <a:r>
              <a:rPr lang="de-DE" sz="1600" i="1" dirty="0"/>
              <a:t> </a:t>
            </a:r>
          </a:p>
          <a:p>
            <a:endParaRPr lang="de-DE" sz="1600" dirty="0">
              <a:sym typeface="Wingdings" panose="05000000000000000000" pitchFamily="2" charset="2"/>
            </a:endParaRPr>
          </a:p>
          <a:p>
            <a:r>
              <a:rPr lang="de-DE" sz="1600" dirty="0">
                <a:sym typeface="Wingdings" panose="05000000000000000000" pitchFamily="2" charset="2"/>
              </a:rPr>
              <a:t> </a:t>
            </a:r>
            <a:r>
              <a:rPr lang="en-US" sz="1600" dirty="0">
                <a:sym typeface="Wingdings" panose="05000000000000000000" pitchFamily="2" charset="2"/>
              </a:rPr>
              <a:t>Uptake of benzo(a)pyrene by living cultured cells has been visualized in real time using digital fluorescence-imaging microscopy</a:t>
            </a:r>
          </a:p>
        </p:txBody>
      </p:sp>
    </p:spTree>
    <p:extLst>
      <p:ext uri="{BB962C8B-B14F-4D97-AF65-F5344CB8AC3E}">
        <p14:creationId xmlns:p14="http://schemas.microsoft.com/office/powerpoint/2010/main" val="3700675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Fluorescence</a:t>
            </a:r>
            <a:r>
              <a:rPr lang="de-DE" dirty="0" smtClean="0"/>
              <a:t> </a:t>
            </a:r>
            <a:r>
              <a:rPr lang="de-DE" dirty="0" err="1" smtClean="0"/>
              <a:t>tracking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/>
              <a:t> </a:t>
            </a:r>
            <a:r>
              <a:rPr lang="de-DE" dirty="0" err="1" smtClean="0"/>
              <a:t>benzo</a:t>
            </a:r>
            <a:r>
              <a:rPr lang="de-DE" dirty="0" smtClean="0"/>
              <a:t>(a)</a:t>
            </a:r>
            <a:r>
              <a:rPr lang="de-DE" dirty="0" err="1" smtClean="0"/>
              <a:t>pyrene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371" y="1790164"/>
            <a:ext cx="3053802" cy="177839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00" y="2197430"/>
            <a:ext cx="4560734" cy="3291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feld 6"/>
          <p:cNvSpPr txBox="1"/>
          <p:nvPr/>
        </p:nvSpPr>
        <p:spPr>
          <a:xfrm>
            <a:off x="2395275" y="5695844"/>
            <a:ext cx="18341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 err="1"/>
              <a:t>Fioressi</a:t>
            </a:r>
            <a:r>
              <a:rPr lang="de-DE" sz="1350" dirty="0"/>
              <a:t> et al. 2008</a:t>
            </a:r>
          </a:p>
        </p:txBody>
      </p:sp>
      <p:sp>
        <p:nvSpPr>
          <p:cNvPr id="3" name="Rechteck 2"/>
          <p:cNvSpPr/>
          <p:nvPr/>
        </p:nvSpPr>
        <p:spPr>
          <a:xfrm>
            <a:off x="2448033" y="2524104"/>
            <a:ext cx="2033815" cy="2479518"/>
          </a:xfrm>
          <a:prstGeom prst="rect">
            <a:avLst/>
          </a:prstGeom>
          <a:solidFill>
            <a:schemeClr val="accent1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8" name="Textfeld 7"/>
          <p:cNvSpPr txBox="1"/>
          <p:nvPr/>
        </p:nvSpPr>
        <p:spPr>
          <a:xfrm>
            <a:off x="6153982" y="3828258"/>
            <a:ext cx="2669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/>
              <a:t>BaP</a:t>
            </a:r>
            <a:r>
              <a:rPr lang="de-DE" sz="1600" b="1" dirty="0"/>
              <a:t> Emission </a:t>
            </a:r>
            <a:r>
              <a:rPr lang="de-DE" sz="1600" b="1" dirty="0" err="1"/>
              <a:t>peaks</a:t>
            </a:r>
            <a:r>
              <a:rPr lang="de-DE" sz="1600" b="1" dirty="0"/>
              <a:t>: 405 </a:t>
            </a:r>
            <a:r>
              <a:rPr lang="de-DE" sz="1600" b="1" dirty="0" err="1"/>
              <a:t>and</a:t>
            </a:r>
            <a:r>
              <a:rPr lang="de-DE" sz="1600" b="1" dirty="0"/>
              <a:t> 435 </a:t>
            </a:r>
            <a:r>
              <a:rPr lang="de-DE" sz="1600" b="1" dirty="0" err="1"/>
              <a:t>nm</a:t>
            </a:r>
            <a:endParaRPr lang="de-DE" sz="1600" b="1" dirty="0"/>
          </a:p>
          <a:p>
            <a:endParaRPr lang="de-DE" sz="1600" b="1" dirty="0"/>
          </a:p>
          <a:p>
            <a:r>
              <a:rPr lang="de-DE" sz="1600" b="1" dirty="0"/>
              <a:t>DAPI </a:t>
            </a:r>
            <a:r>
              <a:rPr lang="de-DE" sz="1600" b="1" dirty="0" err="1"/>
              <a:t>channel</a:t>
            </a:r>
            <a:r>
              <a:rPr lang="de-DE" sz="1600" b="1" dirty="0"/>
              <a:t>:</a:t>
            </a:r>
          </a:p>
          <a:p>
            <a:r>
              <a:rPr lang="de-DE" sz="1600" b="1" dirty="0"/>
              <a:t>Emission </a:t>
            </a:r>
            <a:r>
              <a:rPr lang="de-DE" sz="1600" b="1" dirty="0" err="1"/>
              <a:t>filter</a:t>
            </a:r>
            <a:r>
              <a:rPr lang="de-DE" sz="1600" b="1" dirty="0"/>
              <a:t> 435 – 485 </a:t>
            </a:r>
            <a:r>
              <a:rPr lang="de-DE" sz="1600" b="1" dirty="0" err="1"/>
              <a:t>nm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3652504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Fluorescence</a:t>
            </a:r>
            <a:r>
              <a:rPr lang="de-DE" dirty="0" smtClean="0"/>
              <a:t> Tracking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benzo</a:t>
            </a:r>
            <a:r>
              <a:rPr lang="de-DE" dirty="0" smtClean="0"/>
              <a:t>(a)</a:t>
            </a:r>
            <a:r>
              <a:rPr lang="de-DE" dirty="0" err="1" smtClean="0"/>
              <a:t>pyrene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149" y="1918212"/>
            <a:ext cx="5597606" cy="4057585"/>
          </a:xfrm>
        </p:spPr>
      </p:pic>
      <p:sp>
        <p:nvSpPr>
          <p:cNvPr id="5" name="TextBox 5"/>
          <p:cNvSpPr txBox="1"/>
          <p:nvPr/>
        </p:nvSpPr>
        <p:spPr>
          <a:xfrm>
            <a:off x="549558" y="2379676"/>
            <a:ext cx="2461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MPs loaded with benzo(a)pyrene (BaP), exicition filter 340-380 nm, emission filter 435-485 nm, visual detection of BaP in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Artemia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nauplii</a:t>
            </a:r>
          </a:p>
        </p:txBody>
      </p:sp>
      <p:pic>
        <p:nvPicPr>
          <p:cNvPr id="1026" name="Picture 2" descr="File:Benzo-a-pyrene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822" y="4107869"/>
            <a:ext cx="1288103" cy="8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49559" y="4107868"/>
            <a:ext cx="12950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 err="1"/>
              <a:t>Benzo</a:t>
            </a:r>
            <a:r>
              <a:rPr lang="de-DE" sz="1350" dirty="0"/>
              <a:t>(a)</a:t>
            </a:r>
            <a:r>
              <a:rPr lang="de-DE" sz="1350" dirty="0" err="1"/>
              <a:t>pyrene</a:t>
            </a:r>
            <a:endParaRPr lang="de-DE" sz="1350" dirty="0"/>
          </a:p>
        </p:txBody>
      </p:sp>
      <p:sp>
        <p:nvSpPr>
          <p:cNvPr id="8" name="TextBox 5"/>
          <p:cNvSpPr txBox="1"/>
          <p:nvPr/>
        </p:nvSpPr>
        <p:spPr>
          <a:xfrm>
            <a:off x="2700818" y="6148992"/>
            <a:ext cx="32560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Batel et al. 2016, Environmental Toxicology and Chemistry </a:t>
            </a:r>
          </a:p>
        </p:txBody>
      </p:sp>
    </p:spTree>
    <p:extLst>
      <p:ext uri="{BB962C8B-B14F-4D97-AF65-F5344CB8AC3E}">
        <p14:creationId xmlns:p14="http://schemas.microsoft.com/office/powerpoint/2010/main" val="1606764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97" y="1118884"/>
            <a:ext cx="4120767" cy="4908355"/>
          </a:xfrm>
        </p:spPr>
      </p:pic>
      <p:sp>
        <p:nvSpPr>
          <p:cNvPr id="5" name="TextBox 5"/>
          <p:cNvSpPr txBox="1"/>
          <p:nvPr/>
        </p:nvSpPr>
        <p:spPr>
          <a:xfrm>
            <a:off x="1242681" y="2274589"/>
            <a:ext cx="2388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MPs loaded with benzo(a)pyrene (BaP), exicition filter 340-380 nm, emission filter 435-485 nm, visual detection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BaP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cryo-sections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of intestinal tracts of zebrafish</a:t>
            </a:r>
          </a:p>
        </p:txBody>
      </p:sp>
      <p:pic>
        <p:nvPicPr>
          <p:cNvPr id="8" name="Picture 2" descr="File:Benzo-a-pyrene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822" y="4107869"/>
            <a:ext cx="1288103" cy="8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49559" y="4107868"/>
            <a:ext cx="12950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 err="1"/>
              <a:t>Benzo</a:t>
            </a:r>
            <a:r>
              <a:rPr lang="de-DE" sz="1350" dirty="0"/>
              <a:t>(a)</a:t>
            </a:r>
            <a:r>
              <a:rPr lang="de-DE" sz="1350" dirty="0" err="1"/>
              <a:t>pyrene</a:t>
            </a:r>
            <a:endParaRPr lang="de-DE" sz="1350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de-DE" dirty="0" err="1" smtClean="0"/>
              <a:t>Fluorescence</a:t>
            </a:r>
            <a:r>
              <a:rPr lang="de-DE" dirty="0" smtClean="0"/>
              <a:t> Tracking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benzo</a:t>
            </a:r>
            <a:r>
              <a:rPr lang="de-DE" dirty="0" smtClean="0"/>
              <a:t>(a)</a:t>
            </a:r>
            <a:r>
              <a:rPr lang="de-DE" dirty="0" err="1" smtClean="0"/>
              <a:t>pyrene</a:t>
            </a:r>
            <a:endParaRPr lang="de-DE" dirty="0"/>
          </a:p>
        </p:txBody>
      </p:sp>
      <p:sp>
        <p:nvSpPr>
          <p:cNvPr id="11" name="TextBox 5"/>
          <p:cNvSpPr txBox="1"/>
          <p:nvPr/>
        </p:nvSpPr>
        <p:spPr>
          <a:xfrm>
            <a:off x="2700818" y="6148992"/>
            <a:ext cx="32560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Batel et al. 2016, Environmental Toxicology and Chemistry </a:t>
            </a:r>
          </a:p>
        </p:txBody>
      </p:sp>
    </p:spTree>
    <p:extLst>
      <p:ext uri="{BB962C8B-B14F-4D97-AF65-F5344CB8AC3E}">
        <p14:creationId xmlns:p14="http://schemas.microsoft.com/office/powerpoint/2010/main" val="2747555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97" y="1118884"/>
            <a:ext cx="4120767" cy="4908355"/>
          </a:xfr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de-DE" dirty="0" err="1" smtClean="0"/>
              <a:t>Fluorescence</a:t>
            </a:r>
            <a:r>
              <a:rPr lang="de-DE" dirty="0" smtClean="0"/>
              <a:t> Tracking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benzo</a:t>
            </a:r>
            <a:r>
              <a:rPr lang="de-DE" dirty="0" smtClean="0"/>
              <a:t>(a)</a:t>
            </a:r>
            <a:r>
              <a:rPr lang="de-DE" dirty="0" err="1" smtClean="0"/>
              <a:t>pyrene</a:t>
            </a:r>
            <a:endParaRPr lang="de-DE" dirty="0"/>
          </a:p>
        </p:txBody>
      </p:sp>
      <p:sp>
        <p:nvSpPr>
          <p:cNvPr id="11" name="TextBox 5"/>
          <p:cNvSpPr txBox="1"/>
          <p:nvPr/>
        </p:nvSpPr>
        <p:spPr>
          <a:xfrm>
            <a:off x="2700818" y="6148992"/>
            <a:ext cx="32560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Batel et al. 2016, Environmental Toxicology and Chemistry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0761" y="2095733"/>
            <a:ext cx="412123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Vahakangas et al</a:t>
            </a:r>
            <a:r>
              <a:rPr lang="de-DE" sz="1600" dirty="0"/>
              <a:t>. </a:t>
            </a:r>
            <a:r>
              <a:rPr lang="de-DE" sz="1600" dirty="0" smtClean="0"/>
              <a:t>(1985): An </a:t>
            </a:r>
            <a:r>
              <a:rPr lang="de-DE" sz="1600" dirty="0"/>
              <a:t>applied synchronous fluorescence spectrophotometric assay to study benzo[a]pyrene-diolepoxide-DNA </a:t>
            </a:r>
            <a:r>
              <a:rPr lang="de-DE" sz="1600" dirty="0" smtClean="0"/>
              <a:t>adducts, </a:t>
            </a:r>
            <a:r>
              <a:rPr lang="de-DE" sz="1600" i="1" dirty="0" smtClean="0"/>
              <a:t>Carcinogenesis</a:t>
            </a:r>
            <a:r>
              <a:rPr lang="de-DE" sz="1600" dirty="0" smtClean="0"/>
              <a:t>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smtClean="0"/>
              <a:t>Fluorescence </a:t>
            </a:r>
            <a:r>
              <a:rPr lang="de-DE" dirty="0"/>
              <a:t>emission maxima occurred at 382 nm for BPDE-DNA and at 379 nm for benzo[a]pyrene-tetrols and -triol, which are hydrolysis products of BPDE. 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smtClean="0"/>
              <a:t>Shift from 405 to 380 nm!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9638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Discussion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r>
              <a:rPr lang="de-DE" sz="2000" dirty="0" smtClean="0"/>
              <a:t>The </a:t>
            </a:r>
            <a:r>
              <a:rPr lang="de-DE" sz="2000" dirty="0" err="1" smtClean="0"/>
              <a:t>number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MP </a:t>
            </a:r>
            <a:r>
              <a:rPr lang="de-DE" sz="2000" dirty="0" err="1" smtClean="0"/>
              <a:t>particles</a:t>
            </a:r>
            <a:r>
              <a:rPr lang="de-DE" sz="2000" dirty="0" smtClean="0"/>
              <a:t> </a:t>
            </a:r>
            <a:r>
              <a:rPr lang="de-DE" sz="2000" dirty="0" err="1" smtClean="0"/>
              <a:t>used</a:t>
            </a:r>
            <a:r>
              <a:rPr lang="de-DE" sz="2000" dirty="0" smtClean="0"/>
              <a:t> </a:t>
            </a:r>
            <a:r>
              <a:rPr lang="de-DE" sz="2000" dirty="0" err="1" smtClean="0"/>
              <a:t>exceeded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far</a:t>
            </a:r>
            <a:r>
              <a:rPr lang="de-DE" sz="2000" dirty="0" smtClean="0"/>
              <a:t> environmental </a:t>
            </a:r>
            <a:r>
              <a:rPr lang="de-DE" sz="2000" dirty="0" err="1" smtClean="0"/>
              <a:t>concentrations</a:t>
            </a:r>
            <a:r>
              <a:rPr lang="de-DE" sz="2000" dirty="0" smtClean="0"/>
              <a:t> (1.2 / 0.6 </a:t>
            </a:r>
            <a:r>
              <a:rPr lang="de-DE" sz="2000" dirty="0" err="1" smtClean="0"/>
              <a:t>million</a:t>
            </a:r>
            <a:r>
              <a:rPr lang="de-DE" sz="2000" dirty="0" smtClean="0"/>
              <a:t> </a:t>
            </a:r>
            <a:r>
              <a:rPr lang="de-DE" sz="2000" dirty="0" err="1" smtClean="0"/>
              <a:t>particles</a:t>
            </a:r>
            <a:r>
              <a:rPr lang="de-DE" sz="2000" dirty="0" smtClean="0"/>
              <a:t> per 20.000 nauplii)</a:t>
            </a:r>
          </a:p>
          <a:p>
            <a:r>
              <a:rPr lang="de-DE" sz="2000" dirty="0" err="1" smtClean="0"/>
              <a:t>There</a:t>
            </a:r>
            <a:r>
              <a:rPr lang="de-DE" sz="2000" dirty="0" smtClean="0"/>
              <a:t> was </a:t>
            </a:r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accumulation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MPs in </a:t>
            </a:r>
            <a:r>
              <a:rPr lang="de-DE" sz="2000" dirty="0" err="1" smtClean="0"/>
              <a:t>zebrafish</a:t>
            </a:r>
            <a:r>
              <a:rPr lang="de-DE" sz="2000" dirty="0" smtClean="0"/>
              <a:t> after </a:t>
            </a:r>
            <a:r>
              <a:rPr lang="de-DE" sz="2000" dirty="0" err="1" smtClean="0"/>
              <a:t>chronic</a:t>
            </a:r>
            <a:r>
              <a:rPr lang="de-DE" sz="2000" dirty="0" smtClean="0"/>
              <a:t> </a:t>
            </a:r>
            <a:r>
              <a:rPr lang="de-DE" sz="2000" dirty="0" err="1" smtClean="0"/>
              <a:t>dietary</a:t>
            </a:r>
            <a:r>
              <a:rPr lang="de-DE" sz="2000" dirty="0" smtClean="0"/>
              <a:t> </a:t>
            </a:r>
            <a:r>
              <a:rPr lang="de-DE" sz="2000" dirty="0" err="1" smtClean="0"/>
              <a:t>exposure</a:t>
            </a:r>
            <a:r>
              <a:rPr lang="de-DE" sz="2000" dirty="0" smtClean="0"/>
              <a:t> </a:t>
            </a:r>
            <a:r>
              <a:rPr lang="de-DE" sz="2000" dirty="0" smtClean="0">
                <a:sym typeface="Wingdings" panose="05000000000000000000" pitchFamily="2" charset="2"/>
              </a:rPr>
              <a:t> </a:t>
            </a:r>
            <a:r>
              <a:rPr lang="de-DE" sz="2000" dirty="0" err="1" smtClean="0">
                <a:sym typeface="Wingdings" panose="05000000000000000000" pitchFamily="2" charset="2"/>
              </a:rPr>
              <a:t>chyme</a:t>
            </a:r>
            <a:r>
              <a:rPr lang="de-DE" sz="2000" dirty="0" smtClean="0">
                <a:sym typeface="Wingdings" panose="05000000000000000000" pitchFamily="2" charset="2"/>
              </a:rPr>
              <a:t>, </a:t>
            </a:r>
            <a:r>
              <a:rPr lang="de-DE" sz="2000" dirty="0" err="1" smtClean="0">
                <a:sym typeface="Wingdings" panose="05000000000000000000" pitchFamily="2" charset="2"/>
              </a:rPr>
              <a:t>no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stomach</a:t>
            </a:r>
            <a:r>
              <a:rPr lang="de-DE" sz="2000" dirty="0" smtClean="0">
                <a:sym typeface="Wingdings" panose="05000000000000000000" pitchFamily="2" charset="2"/>
              </a:rPr>
              <a:t> in </a:t>
            </a:r>
            <a:r>
              <a:rPr lang="de-DE" sz="2000" dirty="0" err="1" smtClean="0">
                <a:sym typeface="Wingdings" panose="05000000000000000000" pitchFamily="2" charset="2"/>
              </a:rPr>
              <a:t>cyprinids</a:t>
            </a:r>
            <a:endParaRPr lang="de-DE" sz="2000" dirty="0" smtClean="0">
              <a:sym typeface="Wingdings" panose="05000000000000000000" pitchFamily="2" charset="2"/>
            </a:endParaRPr>
          </a:p>
          <a:p>
            <a:r>
              <a:rPr lang="de-DE" sz="2000" dirty="0" err="1" smtClean="0">
                <a:sym typeface="Wingdings" panose="05000000000000000000" pitchFamily="2" charset="2"/>
              </a:rPr>
              <a:t>There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might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be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the</a:t>
            </a:r>
            <a:r>
              <a:rPr lang="de-DE" sz="2000" dirty="0" smtClean="0">
                <a:sym typeface="Wingdings" panose="05000000000000000000" pitchFamily="2" charset="2"/>
              </a:rPr>
              <a:t> potential </a:t>
            </a:r>
            <a:r>
              <a:rPr lang="de-DE" sz="2000" dirty="0" err="1" smtClean="0">
                <a:sym typeface="Wingdings" panose="05000000000000000000" pitchFamily="2" charset="2"/>
              </a:rPr>
              <a:t>that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small</a:t>
            </a:r>
            <a:r>
              <a:rPr lang="de-DE" sz="2000" dirty="0" smtClean="0">
                <a:sym typeface="Wingdings" panose="05000000000000000000" pitchFamily="2" charset="2"/>
              </a:rPr>
              <a:t> MPs pass intestinal </a:t>
            </a:r>
            <a:r>
              <a:rPr lang="de-DE" sz="2000" dirty="0" err="1" smtClean="0">
                <a:sym typeface="Wingdings" panose="05000000000000000000" pitchFamily="2" charset="2"/>
              </a:rPr>
              <a:t>epithelia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by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phagocytosis</a:t>
            </a:r>
            <a:endParaRPr lang="de-DE" sz="2000" dirty="0" smtClean="0">
              <a:sym typeface="Wingdings" panose="05000000000000000000" pitchFamily="2" charset="2"/>
            </a:endParaRPr>
          </a:p>
          <a:p>
            <a:r>
              <a:rPr lang="de-DE" sz="2000" dirty="0" smtClean="0">
                <a:sym typeface="Wingdings" panose="05000000000000000000" pitchFamily="2" charset="2"/>
              </a:rPr>
              <a:t>Benzo[a]pyrene transfer was difficult to measure with hepatic EROD assay due to high individual variances</a:t>
            </a:r>
            <a:r>
              <a:rPr lang="de-DE" sz="2000" dirty="0">
                <a:sym typeface="Wingdings" panose="05000000000000000000" pitchFamily="2" charset="2"/>
              </a:rPr>
              <a:t>.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>
                <a:sym typeface="Wingdings" panose="05000000000000000000" pitchFamily="2" charset="2"/>
              </a:rPr>
              <a:t>H</a:t>
            </a:r>
            <a:r>
              <a:rPr lang="de-DE" sz="2000" dirty="0" smtClean="0">
                <a:sym typeface="Wingdings" panose="05000000000000000000" pitchFamily="2" charset="2"/>
              </a:rPr>
              <a:t>owever, a tendency of induction was visible</a:t>
            </a:r>
          </a:p>
          <a:p>
            <a:r>
              <a:rPr lang="de-DE" sz="2000" dirty="0" err="1" smtClean="0">
                <a:sym typeface="Wingdings" panose="05000000000000000000" pitchFamily="2" charset="2"/>
              </a:rPr>
              <a:t>Fluorescence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tracking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of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benzo</a:t>
            </a:r>
            <a:r>
              <a:rPr lang="de-DE" sz="2000" dirty="0" smtClean="0">
                <a:sym typeface="Wingdings" panose="05000000000000000000" pitchFamily="2" charset="2"/>
              </a:rPr>
              <a:t>[a]</a:t>
            </a:r>
            <a:r>
              <a:rPr lang="de-DE" sz="2000" dirty="0" err="1" smtClean="0">
                <a:sym typeface="Wingdings" panose="05000000000000000000" pitchFamily="2" charset="2"/>
              </a:rPr>
              <a:t>pyrene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visualized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the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transfer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along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with</a:t>
            </a:r>
            <a:r>
              <a:rPr lang="de-DE" sz="2000" dirty="0" smtClean="0">
                <a:sym typeface="Wingdings" panose="05000000000000000000" pitchFamily="2" charset="2"/>
              </a:rPr>
              <a:t> MPs </a:t>
            </a:r>
            <a:r>
              <a:rPr lang="de-DE" sz="2000" dirty="0" err="1" smtClean="0">
                <a:sym typeface="Wingdings" panose="05000000000000000000" pitchFamily="2" charset="2"/>
              </a:rPr>
              <a:t>to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i="1" dirty="0" smtClean="0">
                <a:sym typeface="Wingdings" panose="05000000000000000000" pitchFamily="2" charset="2"/>
              </a:rPr>
              <a:t>Artemia</a:t>
            </a:r>
            <a:r>
              <a:rPr lang="de-DE" sz="2000" dirty="0" smtClean="0">
                <a:sym typeface="Wingdings" panose="05000000000000000000" pitchFamily="2" charset="2"/>
              </a:rPr>
              <a:t> nauplii </a:t>
            </a:r>
            <a:r>
              <a:rPr lang="de-DE" sz="2000" dirty="0" err="1" smtClean="0">
                <a:sym typeface="Wingdings" panose="05000000000000000000" pitchFamily="2" charset="2"/>
              </a:rPr>
              <a:t>and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zebrafish</a:t>
            </a:r>
            <a:r>
              <a:rPr lang="de-DE" sz="2000" dirty="0" smtClean="0">
                <a:sym typeface="Wingdings" panose="05000000000000000000" pitchFamily="2" charset="2"/>
              </a:rPr>
              <a:t>, </a:t>
            </a:r>
            <a:r>
              <a:rPr lang="de-DE" sz="2000" dirty="0" err="1" smtClean="0">
                <a:sym typeface="Wingdings" panose="05000000000000000000" pitchFamily="2" charset="2"/>
              </a:rPr>
              <a:t>where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it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accumulated</a:t>
            </a:r>
            <a:r>
              <a:rPr lang="de-DE" sz="2000" dirty="0" smtClean="0">
                <a:sym typeface="Wingdings" panose="05000000000000000000" pitchFamily="2" charset="2"/>
              </a:rPr>
              <a:t> in intestinal </a:t>
            </a:r>
            <a:r>
              <a:rPr lang="de-DE" sz="2000" dirty="0" err="1" smtClean="0">
                <a:sym typeface="Wingdings" panose="05000000000000000000" pitchFamily="2" charset="2"/>
              </a:rPr>
              <a:t>tract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epithelia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and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liver</a:t>
            </a:r>
            <a:endParaRPr lang="de-DE" sz="20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7885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Perspectives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r>
              <a:rPr lang="de-DE" sz="2000" dirty="0" smtClean="0"/>
              <a:t>Analyse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transfer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BaP</a:t>
            </a:r>
            <a:r>
              <a:rPr lang="de-DE" sz="2000" dirty="0" smtClean="0"/>
              <a:t> (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other</a:t>
            </a:r>
            <a:r>
              <a:rPr lang="de-DE" sz="2000" dirty="0" smtClean="0"/>
              <a:t> </a:t>
            </a:r>
            <a:r>
              <a:rPr lang="de-DE" sz="2000" dirty="0" err="1" smtClean="0"/>
              <a:t>substances</a:t>
            </a:r>
            <a:r>
              <a:rPr lang="de-DE" sz="2000" dirty="0" smtClean="0"/>
              <a:t>) </a:t>
            </a:r>
            <a:r>
              <a:rPr lang="de-DE" sz="2000" dirty="0" err="1" smtClean="0"/>
              <a:t>compared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waterborne</a:t>
            </a:r>
            <a:r>
              <a:rPr lang="de-DE" sz="2000" dirty="0" smtClean="0"/>
              <a:t> </a:t>
            </a:r>
            <a:r>
              <a:rPr lang="de-DE" sz="2000" dirty="0" err="1" smtClean="0"/>
              <a:t>exposure</a:t>
            </a:r>
            <a:r>
              <a:rPr lang="de-DE" sz="2000" dirty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exact</a:t>
            </a:r>
            <a:r>
              <a:rPr lang="de-DE" sz="2000" dirty="0" smtClean="0"/>
              <a:t> </a:t>
            </a:r>
            <a:r>
              <a:rPr lang="de-DE" sz="2000" dirty="0" err="1" smtClean="0"/>
              <a:t>chemical</a:t>
            </a:r>
            <a:r>
              <a:rPr lang="de-DE" sz="2000" dirty="0" smtClean="0"/>
              <a:t> </a:t>
            </a:r>
            <a:r>
              <a:rPr lang="de-DE" sz="2000" dirty="0" err="1" smtClean="0"/>
              <a:t>analyses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microplastics </a:t>
            </a:r>
            <a:r>
              <a:rPr lang="de-DE" sz="2000" dirty="0" err="1" smtClean="0"/>
              <a:t>and</a:t>
            </a:r>
            <a:r>
              <a:rPr lang="de-DE" sz="2000" dirty="0" smtClean="0"/>
              <a:t> POPs </a:t>
            </a:r>
            <a:r>
              <a:rPr lang="de-DE" sz="2000" dirty="0" err="1" smtClean="0"/>
              <a:t>concentration</a:t>
            </a:r>
            <a:endParaRPr lang="de-DE" sz="2000" dirty="0" smtClean="0"/>
          </a:p>
          <a:p>
            <a:r>
              <a:rPr lang="de-DE" sz="2000" dirty="0" smtClean="0"/>
              <a:t>Analyse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metabolization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transferred</a:t>
            </a:r>
            <a:r>
              <a:rPr lang="de-DE" sz="2000" dirty="0" smtClean="0"/>
              <a:t> </a:t>
            </a:r>
            <a:r>
              <a:rPr lang="de-DE" sz="2000" dirty="0" err="1" smtClean="0"/>
              <a:t>BaP</a:t>
            </a:r>
            <a:r>
              <a:rPr lang="de-DE" sz="2000" dirty="0" smtClean="0"/>
              <a:t> (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other</a:t>
            </a:r>
            <a:r>
              <a:rPr lang="de-DE" sz="2000" dirty="0" smtClean="0"/>
              <a:t> </a:t>
            </a:r>
            <a:r>
              <a:rPr lang="de-DE" sz="2000" dirty="0" err="1" smtClean="0"/>
              <a:t>substances</a:t>
            </a:r>
            <a:r>
              <a:rPr lang="de-DE" sz="2000" dirty="0" smtClean="0"/>
              <a:t>) </a:t>
            </a:r>
            <a:r>
              <a:rPr lang="de-DE" sz="2000" dirty="0" err="1" smtClean="0"/>
              <a:t>compared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waterborne</a:t>
            </a:r>
            <a:r>
              <a:rPr lang="de-DE" sz="2000" dirty="0" smtClean="0"/>
              <a:t> </a:t>
            </a:r>
            <a:r>
              <a:rPr lang="de-DE" sz="2000" dirty="0" err="1" smtClean="0"/>
              <a:t>exposure</a:t>
            </a:r>
            <a:r>
              <a:rPr lang="de-DE" sz="2000" dirty="0" smtClean="0"/>
              <a:t> via </a:t>
            </a:r>
            <a:r>
              <a:rPr lang="de-DE" sz="2000" dirty="0" err="1" smtClean="0"/>
              <a:t>fluorescence</a:t>
            </a:r>
            <a:r>
              <a:rPr lang="de-DE" sz="2000" dirty="0" smtClean="0"/>
              <a:t> </a:t>
            </a:r>
            <a:r>
              <a:rPr lang="de-DE" sz="2000" dirty="0" err="1" smtClean="0"/>
              <a:t>analyses</a:t>
            </a:r>
            <a:endParaRPr lang="de-DE" sz="2000" dirty="0" smtClean="0"/>
          </a:p>
          <a:p>
            <a:r>
              <a:rPr lang="de-DE" sz="2000" dirty="0" smtClean="0"/>
              <a:t>Long </a:t>
            </a:r>
            <a:r>
              <a:rPr lang="de-DE" sz="2000" dirty="0" err="1" smtClean="0"/>
              <a:t>term</a:t>
            </a:r>
            <a:r>
              <a:rPr lang="de-DE" sz="2000" dirty="0" smtClean="0"/>
              <a:t> </a:t>
            </a:r>
            <a:r>
              <a:rPr lang="de-DE" sz="2000" dirty="0" err="1"/>
              <a:t>c</a:t>
            </a:r>
            <a:r>
              <a:rPr lang="de-DE" sz="2000" dirty="0" err="1" smtClean="0"/>
              <a:t>hronic</a:t>
            </a:r>
            <a:r>
              <a:rPr lang="de-DE" sz="2000" dirty="0" smtClean="0"/>
              <a:t> </a:t>
            </a:r>
            <a:r>
              <a:rPr lang="de-DE" sz="2000" dirty="0" err="1" smtClean="0"/>
              <a:t>exposure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low</a:t>
            </a:r>
            <a:r>
              <a:rPr lang="de-DE" sz="2000" dirty="0" smtClean="0"/>
              <a:t> </a:t>
            </a:r>
            <a:r>
              <a:rPr lang="de-DE" sz="2000" dirty="0" err="1" smtClean="0"/>
              <a:t>concentrations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both</a:t>
            </a:r>
            <a:r>
              <a:rPr lang="de-DE" sz="2000" dirty="0" smtClean="0"/>
              <a:t> microplastics </a:t>
            </a:r>
            <a:r>
              <a:rPr lang="de-DE" sz="2000" dirty="0" err="1" smtClean="0"/>
              <a:t>and</a:t>
            </a:r>
            <a:r>
              <a:rPr lang="de-DE" sz="2000" dirty="0" smtClean="0"/>
              <a:t> POPs</a:t>
            </a:r>
          </a:p>
          <a:p>
            <a:r>
              <a:rPr lang="de-DE" sz="2000" dirty="0" smtClean="0"/>
              <a:t>Establishment </a:t>
            </a:r>
            <a:r>
              <a:rPr lang="de-DE" sz="2000" dirty="0" err="1" smtClean="0"/>
              <a:t>of</a:t>
            </a:r>
            <a:r>
              <a:rPr lang="de-DE" sz="2000" dirty="0" smtClean="0"/>
              <a:t> additional </a:t>
            </a:r>
            <a:r>
              <a:rPr lang="de-DE" sz="2000" dirty="0" err="1" smtClean="0"/>
              <a:t>food</a:t>
            </a:r>
            <a:r>
              <a:rPr lang="de-DE" sz="2000" dirty="0" smtClean="0"/>
              <a:t> </a:t>
            </a:r>
            <a:r>
              <a:rPr lang="de-DE" sz="2000" dirty="0" err="1" smtClean="0"/>
              <a:t>chains</a:t>
            </a:r>
            <a:r>
              <a:rPr lang="de-DE" sz="2000" dirty="0" smtClean="0"/>
              <a:t> (</a:t>
            </a:r>
            <a:r>
              <a:rPr lang="de-DE" sz="2000" dirty="0" err="1" smtClean="0"/>
              <a:t>Paramecium</a:t>
            </a:r>
            <a:r>
              <a:rPr lang="de-DE" sz="2000" dirty="0" smtClean="0"/>
              <a:t> </a:t>
            </a:r>
            <a:r>
              <a:rPr lang="de-DE" sz="2000" dirty="0" smtClean="0">
                <a:sym typeface="Wingdings" panose="05000000000000000000" pitchFamily="2" charset="2"/>
              </a:rPr>
              <a:t> juvenile </a:t>
            </a:r>
            <a:r>
              <a:rPr lang="de-DE" sz="2000" dirty="0" err="1" smtClean="0">
                <a:sym typeface="Wingdings" panose="05000000000000000000" pitchFamily="2" charset="2"/>
              </a:rPr>
              <a:t>zebrafish</a:t>
            </a:r>
            <a:r>
              <a:rPr lang="de-DE" sz="2000">
                <a:sym typeface="Wingdings" panose="05000000000000000000" pitchFamily="2" charset="2"/>
              </a:rPr>
              <a:t>;</a:t>
            </a:r>
            <a:r>
              <a:rPr lang="de-DE" sz="2000" smtClean="0">
                <a:sym typeface="Wingdings" panose="05000000000000000000" pitchFamily="2" charset="2"/>
              </a:rPr>
              <a:t> ongoing)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187732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27" y="550249"/>
            <a:ext cx="7886700" cy="2139553"/>
          </a:xfrm>
        </p:spPr>
        <p:txBody>
          <a:bodyPr/>
          <a:lstStyle/>
          <a:p>
            <a:r>
              <a:rPr lang="de-DE" dirty="0" smtClean="0"/>
              <a:t>Thank you! Questions?</a:t>
            </a:r>
            <a:endParaRPr lang="de-DE" dirty="0"/>
          </a:p>
        </p:txBody>
      </p:sp>
      <p:grpSp>
        <p:nvGrpSpPr>
          <p:cNvPr id="5" name="Group 4"/>
          <p:cNvGrpSpPr/>
          <p:nvPr/>
        </p:nvGrpSpPr>
        <p:grpSpPr>
          <a:xfrm>
            <a:off x="637295" y="5113421"/>
            <a:ext cx="8001379" cy="1291654"/>
            <a:chOff x="299285" y="8100392"/>
            <a:chExt cx="6298067" cy="8236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052" y="8532440"/>
              <a:ext cx="589092" cy="360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152" y="8676480"/>
              <a:ext cx="1311833" cy="180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7939" y="8172400"/>
              <a:ext cx="859413" cy="180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447" y="8118392"/>
              <a:ext cx="769305" cy="360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884" y="8532440"/>
              <a:ext cx="1369180" cy="360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619" y="8604448"/>
              <a:ext cx="1084277" cy="216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8134" y="8100392"/>
              <a:ext cx="428698" cy="396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85" y="8528051"/>
              <a:ext cx="410589" cy="396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7352" y="8532440"/>
              <a:ext cx="360000" cy="360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973" y="8100432"/>
              <a:ext cx="360000" cy="360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072" y="8172400"/>
              <a:ext cx="857829" cy="216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085" y="8564051"/>
              <a:ext cx="360000" cy="3600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700" y="8172400"/>
              <a:ext cx="812674" cy="216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58" y="8244424"/>
              <a:ext cx="1005911" cy="14400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28" y="3260710"/>
            <a:ext cx="1896581" cy="7905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815" y="3260710"/>
            <a:ext cx="27146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4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Main </a:t>
            </a:r>
            <a:r>
              <a:rPr lang="de-DE" dirty="0" err="1" smtClean="0"/>
              <a:t>objectives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indent="-257175">
              <a:spcAft>
                <a:spcPts val="1350"/>
              </a:spcAft>
              <a:buClr>
                <a:srgbClr val="C00000"/>
              </a:buClr>
              <a:buSzPct val="125000"/>
            </a:pPr>
            <a:r>
              <a:rPr lang="en-US" dirty="0" smtClean="0">
                <a:cs typeface="Arial" panose="020B0604020202020204" pitchFamily="34" charset="0"/>
              </a:rPr>
              <a:t>the transfer of small MPs (1-20 µm) along artificial food chains, their fate, behavior and potential accumulation within higher trophic organisms;</a:t>
            </a:r>
          </a:p>
          <a:p>
            <a:pPr marL="257175" indent="-257175">
              <a:spcAft>
                <a:spcPts val="1350"/>
              </a:spcAft>
              <a:buClr>
                <a:srgbClr val="C00000"/>
              </a:buClr>
              <a:buSzPct val="125000"/>
            </a:pPr>
            <a:r>
              <a:rPr lang="en-US" dirty="0" smtClean="0">
                <a:cs typeface="Arial" panose="020B0604020202020204" pitchFamily="34" charset="0"/>
              </a:rPr>
              <a:t>the potential distribution in organismal tissue after transfer;</a:t>
            </a:r>
          </a:p>
          <a:p>
            <a:pPr marL="257175" indent="-257175">
              <a:spcAft>
                <a:spcPts val="1350"/>
              </a:spcAft>
              <a:buClr>
                <a:srgbClr val="C00000"/>
              </a:buClr>
              <a:buSzPct val="125000"/>
            </a:pPr>
            <a:r>
              <a:rPr lang="en-US" dirty="0" smtClean="0">
                <a:cs typeface="Arial" panose="020B0604020202020204" pitchFamily="34" charset="0"/>
              </a:rPr>
              <a:t>the potential to transfer elevated amounts of POPs (persistent organic pollutants) due to higher surface-to-volume ratios and accumulation processes.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588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pieren 37"/>
          <p:cNvGrpSpPr/>
          <p:nvPr/>
        </p:nvGrpSpPr>
        <p:grpSpPr>
          <a:xfrm>
            <a:off x="637561" y="1318902"/>
            <a:ext cx="7800054" cy="4399318"/>
            <a:chOff x="483604" y="773884"/>
            <a:chExt cx="10934171" cy="5249055"/>
          </a:xfrm>
        </p:grpSpPr>
        <p:sp>
          <p:nvSpPr>
            <p:cNvPr id="4" name="Ellipse 3"/>
            <p:cNvSpPr/>
            <p:nvPr/>
          </p:nvSpPr>
          <p:spPr>
            <a:xfrm>
              <a:off x="1195137" y="1684421"/>
              <a:ext cx="160421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9364" y="1836821"/>
              <a:ext cx="170703" cy="164606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0628" y="1836821"/>
              <a:ext cx="170703" cy="164606"/>
            </a:xfrm>
            <a:prstGeom prst="rect">
              <a:avLst/>
            </a:prstGeom>
          </p:spPr>
        </p:pic>
        <p:sp>
          <p:nvSpPr>
            <p:cNvPr id="7" name="Pfeil nach rechts 6"/>
            <p:cNvSpPr/>
            <p:nvPr/>
          </p:nvSpPr>
          <p:spPr>
            <a:xfrm>
              <a:off x="1884947" y="1684421"/>
              <a:ext cx="946485" cy="152400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68841" y="1672215"/>
              <a:ext cx="170703" cy="164606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3068" y="1840832"/>
              <a:ext cx="170703" cy="164606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14614" y="1836821"/>
              <a:ext cx="170703" cy="164606"/>
            </a:xfrm>
            <a:prstGeom prst="rect">
              <a:avLst/>
            </a:prstGeom>
          </p:spPr>
        </p:pic>
        <p:sp>
          <p:nvSpPr>
            <p:cNvPr id="11" name="Ellipse 10"/>
            <p:cNvSpPr/>
            <p:nvPr/>
          </p:nvSpPr>
          <p:spPr>
            <a:xfrm>
              <a:off x="1820779" y="906379"/>
              <a:ext cx="6416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1841" y="1793983"/>
              <a:ext cx="73158" cy="54869"/>
            </a:xfrm>
            <a:prstGeom prst="rect">
              <a:avLst/>
            </a:prstGeom>
          </p:spPr>
        </p:pic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7613" y="1617346"/>
              <a:ext cx="73158" cy="54869"/>
            </a:xfrm>
            <a:prstGeom prst="rect">
              <a:avLst/>
            </a:prstGeom>
          </p:spPr>
        </p:pic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7008" y="1781952"/>
              <a:ext cx="73158" cy="54869"/>
            </a:xfrm>
            <a:prstGeom prst="rect">
              <a:avLst/>
            </a:prstGeom>
          </p:spPr>
        </p:pic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5115" y="1046422"/>
              <a:ext cx="88071" cy="66054"/>
            </a:xfrm>
            <a:prstGeom prst="rect">
              <a:avLst/>
            </a:prstGeom>
          </p:spPr>
        </p:pic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8105" y="1182780"/>
              <a:ext cx="73158" cy="54869"/>
            </a:xfrm>
            <a:prstGeom prst="rect">
              <a:avLst/>
            </a:prstGeom>
          </p:spPr>
        </p:pic>
        <p:sp>
          <p:nvSpPr>
            <p:cNvPr id="23" name="Nach rechts gekrümmter Pfeil 22"/>
            <p:cNvSpPr/>
            <p:nvPr/>
          </p:nvSpPr>
          <p:spPr>
            <a:xfrm>
              <a:off x="1921526" y="1387642"/>
              <a:ext cx="196032" cy="312821"/>
            </a:xfrm>
            <a:prstGeom prst="curved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949361" y="2133600"/>
              <a:ext cx="766004" cy="377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MPs</a:t>
              </a: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950531" y="773884"/>
              <a:ext cx="3041984" cy="348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Toxic substance (PAHs etc.)</a:t>
              </a:r>
            </a:p>
          </p:txBody>
        </p:sp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21631" y="1643884"/>
              <a:ext cx="963251" cy="188992"/>
            </a:xfrm>
            <a:prstGeom prst="rect">
              <a:avLst/>
            </a:prstGeom>
          </p:spPr>
        </p:pic>
        <p:sp>
          <p:nvSpPr>
            <p:cNvPr id="33" name="Textfeld 32"/>
            <p:cNvSpPr txBox="1"/>
            <p:nvPr/>
          </p:nvSpPr>
          <p:spPr>
            <a:xfrm>
              <a:off x="4101134" y="1310613"/>
              <a:ext cx="1299275" cy="771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Ingestion </a:t>
              </a:r>
              <a:endPara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</a:t>
              </a:r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particles</a:t>
              </a: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8116062" y="3347437"/>
              <a:ext cx="3280922" cy="638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3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Desorption of substance into gastric acid </a:t>
              </a: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8116061" y="2537690"/>
              <a:ext cx="3301714" cy="605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3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Desorption of substance into cells by adherence</a:t>
              </a:r>
            </a:p>
          </p:txBody>
        </p:sp>
        <p:cxnSp>
          <p:nvCxnSpPr>
            <p:cNvPr id="40" name="Gerade Verbindung mit Pfeil 39"/>
            <p:cNvCxnSpPr/>
            <p:nvPr/>
          </p:nvCxnSpPr>
          <p:spPr>
            <a:xfrm flipH="1">
              <a:off x="9487895" y="2017791"/>
              <a:ext cx="9069" cy="5481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Abgerundetes Rechteck 42"/>
            <p:cNvSpPr/>
            <p:nvPr/>
          </p:nvSpPr>
          <p:spPr>
            <a:xfrm>
              <a:off x="6898261" y="4048444"/>
              <a:ext cx="3798908" cy="188779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Grafik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8616" y="4155939"/>
              <a:ext cx="73158" cy="54869"/>
            </a:xfrm>
            <a:prstGeom prst="rect">
              <a:avLst/>
            </a:prstGeom>
          </p:spPr>
        </p:pic>
        <p:pic>
          <p:nvPicPr>
            <p:cNvPr id="45" name="Grafik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5458" y="4279953"/>
              <a:ext cx="73158" cy="54869"/>
            </a:xfrm>
            <a:prstGeom prst="rect">
              <a:avLst/>
            </a:prstGeom>
          </p:spPr>
        </p:pic>
        <p:pic>
          <p:nvPicPr>
            <p:cNvPr id="46" name="Grafik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7095" y="4286720"/>
              <a:ext cx="73158" cy="54869"/>
            </a:xfrm>
            <a:prstGeom prst="rect">
              <a:avLst/>
            </a:prstGeom>
          </p:spPr>
        </p:pic>
        <p:pic>
          <p:nvPicPr>
            <p:cNvPr id="47" name="Grafik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0001" y="4905404"/>
              <a:ext cx="73158" cy="54869"/>
            </a:xfrm>
            <a:prstGeom prst="rect">
              <a:avLst/>
            </a:prstGeom>
          </p:spPr>
        </p:pic>
        <p:pic>
          <p:nvPicPr>
            <p:cNvPr id="48" name="Grafik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66843" y="4992806"/>
              <a:ext cx="73158" cy="54869"/>
            </a:xfrm>
            <a:prstGeom prst="rect">
              <a:avLst/>
            </a:prstGeom>
          </p:spPr>
        </p:pic>
        <p:pic>
          <p:nvPicPr>
            <p:cNvPr id="50" name="Grafik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54249" y="4993166"/>
              <a:ext cx="73158" cy="54869"/>
            </a:xfrm>
            <a:prstGeom prst="rect">
              <a:avLst/>
            </a:prstGeom>
          </p:spPr>
        </p:pic>
        <p:sp>
          <p:nvSpPr>
            <p:cNvPr id="51" name="Nach oben gekrümmtes Band 50"/>
            <p:cNvSpPr/>
            <p:nvPr/>
          </p:nvSpPr>
          <p:spPr>
            <a:xfrm>
              <a:off x="7103287" y="4416477"/>
              <a:ext cx="346586" cy="196645"/>
            </a:xfrm>
            <a:prstGeom prst="ellipseRibbon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Nach oben gekrümmtes Band 52"/>
            <p:cNvSpPr/>
            <p:nvPr/>
          </p:nvSpPr>
          <p:spPr>
            <a:xfrm>
              <a:off x="7937200" y="4424116"/>
              <a:ext cx="370629" cy="196645"/>
            </a:xfrm>
            <a:prstGeom prst="ellipseRibbon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00630" y="4576633"/>
              <a:ext cx="73158" cy="54869"/>
            </a:xfrm>
            <a:prstGeom prst="rect">
              <a:avLst/>
            </a:prstGeom>
          </p:spPr>
        </p:pic>
        <p:sp>
          <p:nvSpPr>
            <p:cNvPr id="55" name="Ellipse 54"/>
            <p:cNvSpPr/>
            <p:nvPr/>
          </p:nvSpPr>
          <p:spPr>
            <a:xfrm>
              <a:off x="9377987" y="4416862"/>
              <a:ext cx="1130709" cy="10577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639" y="4661481"/>
              <a:ext cx="564493" cy="572155"/>
            </a:xfrm>
            <a:prstGeom prst="rect">
              <a:avLst/>
            </a:prstGeom>
          </p:spPr>
        </p:pic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39999" y="4389074"/>
              <a:ext cx="408467" cy="213378"/>
            </a:xfrm>
            <a:prstGeom prst="rect">
              <a:avLst/>
            </a:prstGeom>
          </p:spPr>
        </p:pic>
        <p:pic>
          <p:nvPicPr>
            <p:cNvPr id="59" name="Grafik 5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09039" y="4545987"/>
              <a:ext cx="73158" cy="54869"/>
            </a:xfrm>
            <a:prstGeom prst="rect">
              <a:avLst/>
            </a:prstGeom>
          </p:spPr>
        </p:pic>
        <p:sp>
          <p:nvSpPr>
            <p:cNvPr id="60" name="Diagonal liegende Ecken des Rechtecks abrunden 59"/>
            <p:cNvSpPr/>
            <p:nvPr/>
          </p:nvSpPr>
          <p:spPr>
            <a:xfrm>
              <a:off x="8877888" y="4232291"/>
              <a:ext cx="335126" cy="152475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6984773" y="4086845"/>
              <a:ext cx="1279859" cy="319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Ah receptor</a:t>
              </a: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9218645" y="4099832"/>
              <a:ext cx="821471" cy="319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ARNT</a:t>
              </a:r>
            </a:p>
          </p:txBody>
        </p:sp>
        <p:cxnSp>
          <p:nvCxnSpPr>
            <p:cNvPr id="66" name="Gerade Verbindung mit Pfeil 65"/>
            <p:cNvCxnSpPr/>
            <p:nvPr/>
          </p:nvCxnSpPr>
          <p:spPr>
            <a:xfrm flipH="1">
              <a:off x="9544745" y="5372960"/>
              <a:ext cx="400249" cy="2531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mit Pfeil 67"/>
            <p:cNvCxnSpPr/>
            <p:nvPr/>
          </p:nvCxnSpPr>
          <p:spPr>
            <a:xfrm>
              <a:off x="9362377" y="4426582"/>
              <a:ext cx="251016" cy="2280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mit Pfeil 70"/>
            <p:cNvCxnSpPr/>
            <p:nvPr/>
          </p:nvCxnSpPr>
          <p:spPr>
            <a:xfrm flipV="1">
              <a:off x="7592191" y="4742684"/>
              <a:ext cx="403123" cy="2295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feld 71"/>
            <p:cNvSpPr txBox="1"/>
            <p:nvPr/>
          </p:nvSpPr>
          <p:spPr>
            <a:xfrm>
              <a:off x="8607878" y="5412992"/>
              <a:ext cx="1219824" cy="522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CYP1A enzymes</a:t>
              </a:r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577306" y="5123799"/>
              <a:ext cx="5279445" cy="899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Ethoxyresorufin-</a:t>
              </a:r>
              <a:r>
                <a:rPr lang="en-US" sz="135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13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-deethylase (EROD) activity by conversion of ethoxyresorufin to </a:t>
              </a:r>
              <a:r>
                <a:rPr lang="en-US" sz="135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resorufin</a:t>
              </a: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5" name="Gerade Verbindung mit Pfeil 74"/>
            <p:cNvCxnSpPr/>
            <p:nvPr/>
          </p:nvCxnSpPr>
          <p:spPr>
            <a:xfrm flipH="1" flipV="1">
              <a:off x="6105525" y="5499531"/>
              <a:ext cx="2339506" cy="1660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mit Pfeil 81"/>
            <p:cNvCxnSpPr/>
            <p:nvPr/>
          </p:nvCxnSpPr>
          <p:spPr>
            <a:xfrm>
              <a:off x="6643339" y="4407487"/>
              <a:ext cx="421176" cy="4862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58644" y1="32313" x2="58644" y2="32313"/>
                          <a14:foregroundMark x1="61356" y1="31122" x2="61356" y2="31122"/>
                          <a14:foregroundMark x1="62881" y1="29592" x2="62881" y2="29592"/>
                          <a14:foregroundMark x1="65932" y1="28231" x2="65932" y2="28231"/>
                          <a14:foregroundMark x1="60169" y1="29422" x2="60169" y2="29422"/>
                          <a14:foregroundMark x1="58814" y1="30612" x2="59153" y2="31293"/>
                          <a14:foregroundMark x1="66271" y1="32823" x2="66271" y2="32823"/>
                          <a14:foregroundMark x1="60508" y1="33673" x2="60508" y2="33673"/>
                          <a14:foregroundMark x1="58475" y1="35544" x2="58475" y2="35544"/>
                          <a14:foregroundMark x1="58644" y1="37245" x2="58644" y2="37245"/>
                          <a14:foregroundMark x1="42542" y1="70238" x2="42542" y2="70238"/>
                          <a14:foregroundMark x1="43898" y1="70748" x2="43898" y2="70748"/>
                          <a14:foregroundMark x1="41864" y1="74490" x2="41864" y2="74490"/>
                          <a14:foregroundMark x1="39153" y1="73639" x2="39153" y2="73639"/>
                          <a14:foregroundMark x1="35254" y1="70748" x2="35254" y2="70748"/>
                          <a14:foregroundMark x1="35254" y1="72789" x2="35254" y2="72789"/>
                          <a14:foregroundMark x1="36441" y1="73639" x2="36441" y2="73639"/>
                          <a14:foregroundMark x1="22712" y1="62925" x2="22712" y2="62925"/>
                          <a14:foregroundMark x1="25085" y1="59694" x2="25085" y2="59694"/>
                          <a14:foregroundMark x1="23220" y1="59864" x2="23220" y2="59864"/>
                          <a14:foregroundMark x1="35763" y1="27721" x2="35763" y2="27721"/>
                          <a14:foregroundMark x1="35424" y1="26531" x2="35424" y2="26531"/>
                          <a14:foregroundMark x1="34746" y1="24660" x2="34746" y2="24660"/>
                          <a14:foregroundMark x1="72881" y1="68707" x2="72881" y2="68707"/>
                          <a14:foregroundMark x1="78475" y1="64626" x2="78475" y2="64626"/>
                          <a14:backgroundMark x1="81356" y1="66156" x2="81356" y2="66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5937" y="915334"/>
              <a:ext cx="1582541" cy="1577177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58591" y="1642814"/>
              <a:ext cx="963251" cy="188992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7531670" y="1275645"/>
              <a:ext cx="1284789" cy="841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Feeding </a:t>
              </a:r>
            </a:p>
            <a:p>
              <a:pPr algn="ctr"/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</a:t>
              </a:r>
              <a:r>
                <a:rPr lang="en-US" sz="12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Artemia</a:t>
              </a:r>
            </a:p>
          </p:txBody>
        </p:sp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04" y="3678751"/>
              <a:ext cx="5428414" cy="1354518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5767028" y="838566"/>
              <a:ext cx="2063278" cy="377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Artemia </a:t>
              </a:r>
              <a:r>
                <a:rPr lang="en-US" sz="135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spec.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8617993" y="853352"/>
              <a:ext cx="2517408" cy="377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Zebrafish</a:t>
              </a:r>
            </a:p>
          </p:txBody>
        </p:sp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4690" b="96060" l="6125" r="94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25544">
              <a:off x="5104445" y="2302344"/>
              <a:ext cx="1692489" cy="1127621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57629">
              <a:off x="4137021" y="2460834"/>
              <a:ext cx="963251" cy="188992"/>
            </a:xfrm>
            <a:prstGeom prst="rect">
              <a:avLst/>
            </a:prstGeom>
          </p:spPr>
        </p:pic>
        <p:cxnSp>
          <p:nvCxnSpPr>
            <p:cNvPr id="28" name="Gerade Verbindung mit Pfeil 27"/>
            <p:cNvCxnSpPr/>
            <p:nvPr/>
          </p:nvCxnSpPr>
          <p:spPr>
            <a:xfrm flipV="1">
              <a:off x="6787309" y="3101062"/>
              <a:ext cx="1520484" cy="75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9" name="Grafik 88" descr="Danio freigestellt.gif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724485" y="1160775"/>
              <a:ext cx="1623231" cy="822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0" dist="127000" dir="2700000" algn="tl" rotWithShape="0">
                <a:prstClr val="black">
                  <a:alpha val="5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251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 and Methods – Trophic transfer</a:t>
            </a:r>
            <a:endParaRPr lang="de-DE" dirty="0"/>
          </a:p>
        </p:txBody>
      </p:sp>
      <p:sp>
        <p:nvSpPr>
          <p:cNvPr id="5" name="TextBox 5"/>
          <p:cNvSpPr txBox="1"/>
          <p:nvPr/>
        </p:nvSpPr>
        <p:spPr>
          <a:xfrm>
            <a:off x="2700818" y="6148992"/>
            <a:ext cx="32560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Batel et al. 2016, Environmental Toxicology and Chemistry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822" y="3262601"/>
            <a:ext cx="1859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1-5 µm / 10-20 µm MPs </a:t>
            </a:r>
            <a:r>
              <a:rPr lang="de-DE" sz="1200" dirty="0" smtClean="0"/>
              <a:t>fluorescently labelled</a:t>
            </a:r>
            <a:endParaRPr lang="de-DE" sz="1200" dirty="0"/>
          </a:p>
          <a:p>
            <a:pPr algn="ctr"/>
            <a:r>
              <a:rPr lang="de-DE" sz="1200" dirty="0"/>
              <a:t>c</a:t>
            </a:r>
            <a:r>
              <a:rPr lang="de-DE" sz="1200" dirty="0" smtClean="0"/>
              <a:t>onstant </a:t>
            </a:r>
            <a:r>
              <a:rPr lang="de-DE" sz="1200" dirty="0"/>
              <a:t>aeration </a:t>
            </a:r>
          </a:p>
          <a:p>
            <a:pPr algn="ctr"/>
            <a:r>
              <a:rPr lang="de-DE" sz="1200" dirty="0"/>
              <a:t>i</a:t>
            </a:r>
            <a:r>
              <a:rPr lang="de-DE" sz="1200" dirty="0" smtClean="0"/>
              <a:t>nstar </a:t>
            </a:r>
            <a:r>
              <a:rPr lang="de-DE" sz="1200" dirty="0"/>
              <a:t>II nauplii 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2003009" y="2788973"/>
            <a:ext cx="838200" cy="181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TextBox 17"/>
          <p:cNvSpPr txBox="1"/>
          <p:nvPr/>
        </p:nvSpPr>
        <p:spPr>
          <a:xfrm>
            <a:off x="2073104" y="2558071"/>
            <a:ext cx="887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3 h / 6 h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480" y="2103067"/>
            <a:ext cx="1054592" cy="1054592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4328839" y="2779873"/>
            <a:ext cx="838200" cy="181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22" name="Grafik 88" descr="Danio freigestell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5537" y="2616693"/>
            <a:ext cx="1118354" cy="6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4288157" y="2361241"/>
            <a:ext cx="1048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Feeding to zebrafish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872565" y="2483245"/>
            <a:ext cx="503940" cy="627800"/>
            <a:chOff x="1060432" y="2144397"/>
            <a:chExt cx="671920" cy="837067"/>
          </a:xfrm>
        </p:grpSpPr>
        <p:grpSp>
          <p:nvGrpSpPr>
            <p:cNvPr id="36" name="Group 35"/>
            <p:cNvGrpSpPr/>
            <p:nvPr/>
          </p:nvGrpSpPr>
          <p:grpSpPr>
            <a:xfrm>
              <a:off x="1060432" y="2144397"/>
              <a:ext cx="667555" cy="837067"/>
              <a:chOff x="1056068" y="2150772"/>
              <a:chExt cx="667555" cy="837067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056068" y="2150772"/>
                <a:ext cx="0" cy="7984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723623" y="2150772"/>
                <a:ext cx="0" cy="7984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eeform 38"/>
              <p:cNvSpPr/>
              <p:nvPr/>
            </p:nvSpPr>
            <p:spPr>
              <a:xfrm>
                <a:off x="1066800" y="2346930"/>
                <a:ext cx="652226" cy="91775"/>
              </a:xfrm>
              <a:custGeom>
                <a:avLst/>
                <a:gdLst>
                  <a:gd name="connsiteX0" fmla="*/ 0 w 652226"/>
                  <a:gd name="connsiteY0" fmla="*/ 76230 h 91775"/>
                  <a:gd name="connsiteX1" fmla="*/ 114300 w 652226"/>
                  <a:gd name="connsiteY1" fmla="*/ 30 h 91775"/>
                  <a:gd name="connsiteX2" fmla="*/ 228600 w 652226"/>
                  <a:gd name="connsiteY2" fmla="*/ 83850 h 91775"/>
                  <a:gd name="connsiteX3" fmla="*/ 381000 w 652226"/>
                  <a:gd name="connsiteY3" fmla="*/ 60990 h 91775"/>
                  <a:gd name="connsiteX4" fmla="*/ 495300 w 652226"/>
                  <a:gd name="connsiteY4" fmla="*/ 91470 h 91775"/>
                  <a:gd name="connsiteX5" fmla="*/ 579120 w 652226"/>
                  <a:gd name="connsiteY5" fmla="*/ 38130 h 91775"/>
                  <a:gd name="connsiteX6" fmla="*/ 647700 w 652226"/>
                  <a:gd name="connsiteY6" fmla="*/ 60990 h 91775"/>
                  <a:gd name="connsiteX7" fmla="*/ 640080 w 652226"/>
                  <a:gd name="connsiteY7" fmla="*/ 53370 h 9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2226" h="91775">
                    <a:moveTo>
                      <a:pt x="0" y="76230"/>
                    </a:moveTo>
                    <a:cubicBezTo>
                      <a:pt x="38100" y="37495"/>
                      <a:pt x="76200" y="-1240"/>
                      <a:pt x="114300" y="30"/>
                    </a:cubicBezTo>
                    <a:cubicBezTo>
                      <a:pt x="152400" y="1300"/>
                      <a:pt x="184150" y="73690"/>
                      <a:pt x="228600" y="83850"/>
                    </a:cubicBezTo>
                    <a:cubicBezTo>
                      <a:pt x="273050" y="94010"/>
                      <a:pt x="336550" y="59720"/>
                      <a:pt x="381000" y="60990"/>
                    </a:cubicBezTo>
                    <a:cubicBezTo>
                      <a:pt x="425450" y="62260"/>
                      <a:pt x="462280" y="95280"/>
                      <a:pt x="495300" y="91470"/>
                    </a:cubicBezTo>
                    <a:cubicBezTo>
                      <a:pt x="528320" y="87660"/>
                      <a:pt x="553720" y="43210"/>
                      <a:pt x="579120" y="38130"/>
                    </a:cubicBezTo>
                    <a:cubicBezTo>
                      <a:pt x="604520" y="33050"/>
                      <a:pt x="637540" y="58450"/>
                      <a:pt x="647700" y="60990"/>
                    </a:cubicBezTo>
                    <a:cubicBezTo>
                      <a:pt x="657860" y="63530"/>
                      <a:pt x="648970" y="58450"/>
                      <a:pt x="640080" y="5337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pic>
            <p:nvPicPr>
              <p:cNvPr id="40" name="Grafik 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58644" y1="32313" x2="58644" y2="32313"/>
                            <a14:foregroundMark x1="61356" y1="31122" x2="61356" y2="31122"/>
                            <a14:foregroundMark x1="62881" y1="29592" x2="62881" y2="29592"/>
                            <a14:foregroundMark x1="65932" y1="28231" x2="65932" y2="28231"/>
                            <a14:foregroundMark x1="60169" y1="29422" x2="60169" y2="29422"/>
                            <a14:foregroundMark x1="58814" y1="30612" x2="59153" y2="31293"/>
                            <a14:foregroundMark x1="66271" y1="32823" x2="66271" y2="32823"/>
                            <a14:foregroundMark x1="60508" y1="33673" x2="60508" y2="33673"/>
                            <a14:foregroundMark x1="58475" y1="35544" x2="58475" y2="35544"/>
                            <a14:foregroundMark x1="58644" y1="37245" x2="58644" y2="37245"/>
                            <a14:foregroundMark x1="42542" y1="70238" x2="42542" y2="70238"/>
                            <a14:foregroundMark x1="43898" y1="70748" x2="43898" y2="70748"/>
                            <a14:foregroundMark x1="41864" y1="74490" x2="41864" y2="74490"/>
                            <a14:foregroundMark x1="39153" y1="73639" x2="39153" y2="73639"/>
                            <a14:foregroundMark x1="35254" y1="70748" x2="35254" y2="70748"/>
                            <a14:foregroundMark x1="35254" y1="72789" x2="35254" y2="72789"/>
                            <a14:foregroundMark x1="36441" y1="73639" x2="36441" y2="73639"/>
                            <a14:foregroundMark x1="22712" y1="62925" x2="22712" y2="62925"/>
                            <a14:foregroundMark x1="25085" y1="59694" x2="25085" y2="59694"/>
                            <a14:foregroundMark x1="23220" y1="59864" x2="23220" y2="59864"/>
                            <a14:foregroundMark x1="35763" y1="27721" x2="35763" y2="27721"/>
                            <a14:foregroundMark x1="35424" y1="26531" x2="35424" y2="26531"/>
                            <a14:foregroundMark x1="34746" y1="24660" x2="34746" y2="24660"/>
                            <a14:foregroundMark x1="72881" y1="68707" x2="72881" y2="68707"/>
                            <a14:foregroundMark x1="78475" y1="64626" x2="78475" y2="64626"/>
                            <a14:backgroundMark x1="81356" y1="66156" x2="81356" y2="661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6799" y="2346930"/>
                <a:ext cx="556722" cy="640909"/>
              </a:xfrm>
              <a:prstGeom prst="rect">
                <a:avLst/>
              </a:prstGeom>
            </p:spPr>
          </p:pic>
          <p:sp>
            <p:nvSpPr>
              <p:cNvPr id="41" name="Flowchart: Connector 40"/>
              <p:cNvSpPr/>
              <p:nvPr/>
            </p:nvSpPr>
            <p:spPr>
              <a:xfrm>
                <a:off x="1562100" y="2550017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2" name="Flowchart: Connector 41"/>
              <p:cNvSpPr/>
              <p:nvPr/>
            </p:nvSpPr>
            <p:spPr>
              <a:xfrm>
                <a:off x="1156171" y="2598282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3" name="Flowchart: Connector 42"/>
              <p:cNvSpPr/>
              <p:nvPr/>
            </p:nvSpPr>
            <p:spPr>
              <a:xfrm>
                <a:off x="1584959" y="2792231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cxnSp>
          <p:nvCxnSpPr>
            <p:cNvPr id="44" name="Straight Connector 43"/>
            <p:cNvCxnSpPr/>
            <p:nvPr/>
          </p:nvCxnSpPr>
          <p:spPr>
            <a:xfrm>
              <a:off x="1060432" y="2942887"/>
              <a:ext cx="67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5032116" y="3678100"/>
            <a:ext cx="2702184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de-DE" sz="1350" dirty="0" smtClean="0"/>
              <a:t>1, </a:t>
            </a:r>
            <a:r>
              <a:rPr lang="de-DE" sz="1350" dirty="0"/>
              <a:t>7 </a:t>
            </a:r>
            <a:r>
              <a:rPr lang="de-DE" sz="1350" dirty="0" smtClean="0"/>
              <a:t> </a:t>
            </a:r>
            <a:r>
              <a:rPr lang="de-DE" sz="1350" dirty="0"/>
              <a:t>and 14 days of feeding (chronic dietary exposure, twice daily)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de-DE" sz="1350" dirty="0"/>
              <a:t>Dissection of intestinal </a:t>
            </a:r>
            <a:r>
              <a:rPr lang="de-DE" sz="1350" dirty="0" smtClean="0"/>
              <a:t>tract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de-DE" sz="1350" dirty="0"/>
              <a:t>H</a:t>
            </a:r>
            <a:r>
              <a:rPr lang="de-DE" sz="1350" dirty="0" smtClean="0"/>
              <a:t>istological </a:t>
            </a:r>
            <a:r>
              <a:rPr lang="de-DE" sz="1350" dirty="0"/>
              <a:t>sections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de-DE" sz="1350" dirty="0"/>
              <a:t>Analyses on MP accumulation, fate and excretion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54480" y="3323153"/>
            <a:ext cx="1322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Control of MP uptake with epifluorescence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19" y="2103541"/>
            <a:ext cx="1054592" cy="1054592"/>
          </a:xfrm>
          <a:prstGeom prst="rect">
            <a:avLst/>
          </a:prstGeom>
        </p:spPr>
      </p:pic>
      <p:sp>
        <p:nvSpPr>
          <p:cNvPr id="56" name="Right Arrow 55"/>
          <p:cNvSpPr/>
          <p:nvPr/>
        </p:nvSpPr>
        <p:spPr>
          <a:xfrm>
            <a:off x="6682389" y="2779873"/>
            <a:ext cx="838200" cy="181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7" name="TextBox 56"/>
          <p:cNvSpPr txBox="1"/>
          <p:nvPr/>
        </p:nvSpPr>
        <p:spPr>
          <a:xfrm>
            <a:off x="6693497" y="2483403"/>
            <a:ext cx="9280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Dissection</a:t>
            </a:r>
            <a:r>
              <a:rPr lang="de-DE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1936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 and Methods – POP transfer</a:t>
            </a:r>
            <a:endParaRPr lang="de-DE" dirty="0"/>
          </a:p>
        </p:txBody>
      </p:sp>
      <p:pic>
        <p:nvPicPr>
          <p:cNvPr id="26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59" y="1892453"/>
            <a:ext cx="734127" cy="459809"/>
          </a:xfrm>
          <a:prstGeom prst="rect">
            <a:avLst/>
          </a:prstGeom>
        </p:spPr>
      </p:pic>
      <p:sp>
        <p:nvSpPr>
          <p:cNvPr id="7" name="Curved Right Arrow 6"/>
          <p:cNvSpPr/>
          <p:nvPr/>
        </p:nvSpPr>
        <p:spPr>
          <a:xfrm>
            <a:off x="445338" y="2452021"/>
            <a:ext cx="134842" cy="3470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1402" y="4804331"/>
            <a:ext cx="1762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Homogenization of liver samples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91404" y="2131189"/>
            <a:ext cx="8349564" cy="3577302"/>
            <a:chOff x="380444" y="1980371"/>
            <a:chExt cx="8349564" cy="3577302"/>
          </a:xfrm>
        </p:grpSpPr>
        <p:sp>
          <p:nvSpPr>
            <p:cNvPr id="17" name="Right Arrow 16"/>
            <p:cNvSpPr/>
            <p:nvPr/>
          </p:nvSpPr>
          <p:spPr>
            <a:xfrm>
              <a:off x="2003009" y="2788973"/>
              <a:ext cx="838200" cy="1816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73104" y="2558071"/>
              <a:ext cx="8877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3 h / 6 h 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4480" y="2103067"/>
              <a:ext cx="1054592" cy="1054592"/>
            </a:xfrm>
            <a:prstGeom prst="rect">
              <a:avLst/>
            </a:prstGeom>
          </p:spPr>
        </p:pic>
        <p:sp>
          <p:nvSpPr>
            <p:cNvPr id="21" name="Right Arrow 20"/>
            <p:cNvSpPr/>
            <p:nvPr/>
          </p:nvSpPr>
          <p:spPr>
            <a:xfrm>
              <a:off x="4328839" y="2779873"/>
              <a:ext cx="838200" cy="1816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pic>
          <p:nvPicPr>
            <p:cNvPr id="22" name="Grafik 88" descr="Danio freigestellt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65537" y="2616693"/>
              <a:ext cx="1118354" cy="65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0" dist="127000" dir="2700000" algn="tl" rotWithShape="0">
                <a:prstClr val="black">
                  <a:alpha val="50000"/>
                </a:prstClr>
              </a:outerShdw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4288157" y="2361241"/>
              <a:ext cx="1048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Feeding to zebrafish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872565" y="2483245"/>
              <a:ext cx="503940" cy="627800"/>
              <a:chOff x="1060432" y="2144397"/>
              <a:chExt cx="671920" cy="837067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1060432" y="2144397"/>
                <a:ext cx="667555" cy="837067"/>
                <a:chOff x="1056068" y="2150772"/>
                <a:chExt cx="667555" cy="83706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1056068" y="2150772"/>
                  <a:ext cx="0" cy="79849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723623" y="2150772"/>
                  <a:ext cx="0" cy="79849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Freeform 38"/>
                <p:cNvSpPr/>
                <p:nvPr/>
              </p:nvSpPr>
              <p:spPr>
                <a:xfrm>
                  <a:off x="1066800" y="2346930"/>
                  <a:ext cx="652226" cy="91775"/>
                </a:xfrm>
                <a:custGeom>
                  <a:avLst/>
                  <a:gdLst>
                    <a:gd name="connsiteX0" fmla="*/ 0 w 652226"/>
                    <a:gd name="connsiteY0" fmla="*/ 76230 h 91775"/>
                    <a:gd name="connsiteX1" fmla="*/ 114300 w 652226"/>
                    <a:gd name="connsiteY1" fmla="*/ 30 h 91775"/>
                    <a:gd name="connsiteX2" fmla="*/ 228600 w 652226"/>
                    <a:gd name="connsiteY2" fmla="*/ 83850 h 91775"/>
                    <a:gd name="connsiteX3" fmla="*/ 381000 w 652226"/>
                    <a:gd name="connsiteY3" fmla="*/ 60990 h 91775"/>
                    <a:gd name="connsiteX4" fmla="*/ 495300 w 652226"/>
                    <a:gd name="connsiteY4" fmla="*/ 91470 h 91775"/>
                    <a:gd name="connsiteX5" fmla="*/ 579120 w 652226"/>
                    <a:gd name="connsiteY5" fmla="*/ 38130 h 91775"/>
                    <a:gd name="connsiteX6" fmla="*/ 647700 w 652226"/>
                    <a:gd name="connsiteY6" fmla="*/ 60990 h 91775"/>
                    <a:gd name="connsiteX7" fmla="*/ 640080 w 652226"/>
                    <a:gd name="connsiteY7" fmla="*/ 53370 h 91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52226" h="91775">
                      <a:moveTo>
                        <a:pt x="0" y="76230"/>
                      </a:moveTo>
                      <a:cubicBezTo>
                        <a:pt x="38100" y="37495"/>
                        <a:pt x="76200" y="-1240"/>
                        <a:pt x="114300" y="30"/>
                      </a:cubicBezTo>
                      <a:cubicBezTo>
                        <a:pt x="152400" y="1300"/>
                        <a:pt x="184150" y="73690"/>
                        <a:pt x="228600" y="83850"/>
                      </a:cubicBezTo>
                      <a:cubicBezTo>
                        <a:pt x="273050" y="94010"/>
                        <a:pt x="336550" y="59720"/>
                        <a:pt x="381000" y="60990"/>
                      </a:cubicBezTo>
                      <a:cubicBezTo>
                        <a:pt x="425450" y="62260"/>
                        <a:pt x="462280" y="95280"/>
                        <a:pt x="495300" y="91470"/>
                      </a:cubicBezTo>
                      <a:cubicBezTo>
                        <a:pt x="528320" y="87660"/>
                        <a:pt x="553720" y="43210"/>
                        <a:pt x="579120" y="38130"/>
                      </a:cubicBezTo>
                      <a:cubicBezTo>
                        <a:pt x="604520" y="33050"/>
                        <a:pt x="637540" y="58450"/>
                        <a:pt x="647700" y="60990"/>
                      </a:cubicBezTo>
                      <a:cubicBezTo>
                        <a:pt x="657860" y="63530"/>
                        <a:pt x="648970" y="58450"/>
                        <a:pt x="640080" y="5337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pic>
              <p:nvPicPr>
                <p:cNvPr id="40" name="Grafik 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>
                              <a14:foregroundMark x1="58644" y1="32313" x2="58644" y2="32313"/>
                              <a14:foregroundMark x1="61356" y1="31122" x2="61356" y2="31122"/>
                              <a14:foregroundMark x1="62881" y1="29592" x2="62881" y2="29592"/>
                              <a14:foregroundMark x1="65932" y1="28231" x2="65932" y2="28231"/>
                              <a14:foregroundMark x1="60169" y1="29422" x2="60169" y2="29422"/>
                              <a14:foregroundMark x1="58814" y1="30612" x2="59153" y2="31293"/>
                              <a14:foregroundMark x1="66271" y1="32823" x2="66271" y2="32823"/>
                              <a14:foregroundMark x1="60508" y1="33673" x2="60508" y2="33673"/>
                              <a14:foregroundMark x1="58475" y1="35544" x2="58475" y2="35544"/>
                              <a14:foregroundMark x1="58644" y1="37245" x2="58644" y2="37245"/>
                              <a14:foregroundMark x1="42542" y1="70238" x2="42542" y2="70238"/>
                              <a14:foregroundMark x1="43898" y1="70748" x2="43898" y2="70748"/>
                              <a14:foregroundMark x1="41864" y1="74490" x2="41864" y2="74490"/>
                              <a14:foregroundMark x1="39153" y1="73639" x2="39153" y2="73639"/>
                              <a14:foregroundMark x1="35254" y1="70748" x2="35254" y2="70748"/>
                              <a14:foregroundMark x1="35254" y1="72789" x2="35254" y2="72789"/>
                              <a14:foregroundMark x1="36441" y1="73639" x2="36441" y2="73639"/>
                              <a14:foregroundMark x1="22712" y1="62925" x2="22712" y2="62925"/>
                              <a14:foregroundMark x1="25085" y1="59694" x2="25085" y2="59694"/>
                              <a14:foregroundMark x1="23220" y1="59864" x2="23220" y2="59864"/>
                              <a14:foregroundMark x1="35763" y1="27721" x2="35763" y2="27721"/>
                              <a14:foregroundMark x1="35424" y1="26531" x2="35424" y2="26531"/>
                              <a14:foregroundMark x1="34746" y1="24660" x2="34746" y2="24660"/>
                              <a14:foregroundMark x1="72881" y1="68707" x2="72881" y2="68707"/>
                              <a14:foregroundMark x1="78475" y1="64626" x2="78475" y2="64626"/>
                              <a14:backgroundMark x1="81356" y1="66156" x2="81356" y2="6615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6799" y="2346930"/>
                  <a:ext cx="556722" cy="640909"/>
                </a:xfrm>
                <a:prstGeom prst="rect">
                  <a:avLst/>
                </a:prstGeom>
              </p:spPr>
            </p:pic>
            <p:sp>
              <p:nvSpPr>
                <p:cNvPr id="41" name="Flowchart: Connector 40"/>
                <p:cNvSpPr/>
                <p:nvPr/>
              </p:nvSpPr>
              <p:spPr>
                <a:xfrm>
                  <a:off x="1562100" y="2550017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42" name="Flowchart: Connector 41"/>
                <p:cNvSpPr/>
                <p:nvPr/>
              </p:nvSpPr>
              <p:spPr>
                <a:xfrm>
                  <a:off x="1156171" y="2598282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43" name="Flowchart: Connector 42"/>
                <p:cNvSpPr/>
                <p:nvPr/>
              </p:nvSpPr>
              <p:spPr>
                <a:xfrm>
                  <a:off x="1584959" y="2792231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cxnSp>
            <p:nvCxnSpPr>
              <p:cNvPr id="44" name="Straight Connector 43"/>
              <p:cNvCxnSpPr/>
              <p:nvPr/>
            </p:nvCxnSpPr>
            <p:spPr>
              <a:xfrm>
                <a:off x="1060432" y="2942887"/>
                <a:ext cx="6719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2954480" y="3323153"/>
              <a:ext cx="13224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/>
                <a:t>Control of MP uptake with epifluorescence</a:t>
              </a:r>
            </a:p>
          </p:txBody>
        </p:sp>
        <p:sp>
          <p:nvSpPr>
            <p:cNvPr id="56" name="Right Arrow 55"/>
            <p:cNvSpPr/>
            <p:nvPr/>
          </p:nvSpPr>
          <p:spPr>
            <a:xfrm>
              <a:off x="6682389" y="2779873"/>
              <a:ext cx="838200" cy="1816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682389" y="2318208"/>
              <a:ext cx="928086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Dissection of liver</a:t>
              </a:r>
              <a:r>
                <a:rPr lang="de-DE" sz="1350" dirty="0"/>
                <a:t> </a:t>
              </a:r>
            </a:p>
          </p:txBody>
        </p:sp>
        <p:sp>
          <p:nvSpPr>
            <p:cNvPr id="3" name="Flowchart: Connector 2"/>
            <p:cNvSpPr/>
            <p:nvPr/>
          </p:nvSpPr>
          <p:spPr>
            <a:xfrm>
              <a:off x="380444" y="2627714"/>
              <a:ext cx="34289" cy="34289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" name="Flowchart: Connector 3"/>
            <p:cNvSpPr/>
            <p:nvPr/>
          </p:nvSpPr>
          <p:spPr>
            <a:xfrm>
              <a:off x="560847" y="2682049"/>
              <a:ext cx="38906" cy="34289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6" name="Flowchart: Connector 5"/>
            <p:cNvSpPr/>
            <p:nvPr/>
          </p:nvSpPr>
          <p:spPr>
            <a:xfrm flipH="1">
              <a:off x="461209" y="2826463"/>
              <a:ext cx="34289" cy="34289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8" name="Curved Down Arrow 7"/>
            <p:cNvSpPr/>
            <p:nvPr/>
          </p:nvSpPr>
          <p:spPr>
            <a:xfrm>
              <a:off x="662959" y="2361241"/>
              <a:ext cx="408105" cy="12200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07472" y="1980371"/>
              <a:ext cx="12368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benzo[a]pyrene (BaP)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8464" y="2389474"/>
              <a:ext cx="1046886" cy="785165"/>
            </a:xfrm>
            <a:prstGeom prst="rect">
              <a:avLst/>
            </a:prstGeom>
          </p:spPr>
        </p:pic>
        <p:sp>
          <p:nvSpPr>
            <p:cNvPr id="11" name="Down Arrow 10"/>
            <p:cNvSpPr/>
            <p:nvPr/>
          </p:nvSpPr>
          <p:spPr>
            <a:xfrm>
              <a:off x="7935230" y="3981285"/>
              <a:ext cx="209118" cy="6286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58689" y="3271193"/>
              <a:ext cx="117131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350" dirty="0"/>
                <a:t>Freezing in liquid </a:t>
              </a:r>
              <a:r>
                <a:rPr lang="de-DE" sz="1350" dirty="0" smtClean="0"/>
                <a:t>N</a:t>
              </a:r>
              <a:r>
                <a:rPr lang="de-DE" sz="1350" baseline="-25000" dirty="0" smtClean="0"/>
                <a:t>2</a:t>
              </a:r>
              <a:endParaRPr lang="de-DE" sz="1350" baseline="-25000" dirty="0"/>
            </a:p>
          </p:txBody>
        </p:sp>
        <p:sp>
          <p:nvSpPr>
            <p:cNvPr id="14" name="Left Arrow 13"/>
            <p:cNvSpPr/>
            <p:nvPr/>
          </p:nvSpPr>
          <p:spPr>
            <a:xfrm>
              <a:off x="6257925" y="4829175"/>
              <a:ext cx="752475" cy="1905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29172" y="4218845"/>
              <a:ext cx="308110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 typeface="Wingdings" panose="05000000000000000000" pitchFamily="2" charset="2"/>
                <a:buChar char="Ø"/>
              </a:pPr>
              <a:r>
                <a:rPr lang="de-DE" sz="1350" dirty="0"/>
                <a:t>Measurement of conversion of ethoxyresorufin to resorufin</a:t>
              </a:r>
            </a:p>
            <a:p>
              <a:pPr marL="214313" indent="-214313">
                <a:buFont typeface="Wingdings" panose="05000000000000000000" pitchFamily="2" charset="2"/>
                <a:buChar char="Ø"/>
              </a:pPr>
              <a:r>
                <a:rPr lang="de-DE" sz="1350" dirty="0"/>
                <a:t>Control groups: Negative control (without MPs and BaP), MP control (with MPs, without BaP), positive control (waterborne BaP)</a:t>
              </a:r>
            </a:p>
          </p:txBody>
        </p:sp>
      </p:grpSp>
      <p:sp>
        <p:nvSpPr>
          <p:cNvPr id="46" name="TextBox 5"/>
          <p:cNvSpPr txBox="1"/>
          <p:nvPr/>
        </p:nvSpPr>
        <p:spPr>
          <a:xfrm>
            <a:off x="2700818" y="6148992"/>
            <a:ext cx="32560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Batel et al. 2016, Environmental Toxicology and Chemistry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4782" y="3549593"/>
            <a:ext cx="1859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1-5 µm / 10-20 µm MPs </a:t>
            </a:r>
            <a:r>
              <a:rPr lang="de-DE" sz="1200" dirty="0" smtClean="0"/>
              <a:t>fluorescently labelled</a:t>
            </a:r>
            <a:endParaRPr lang="de-DE" sz="1200" dirty="0"/>
          </a:p>
          <a:p>
            <a:pPr algn="ctr"/>
            <a:r>
              <a:rPr lang="de-DE" sz="1200" dirty="0"/>
              <a:t>c</a:t>
            </a:r>
            <a:r>
              <a:rPr lang="de-DE" sz="1200" dirty="0" smtClean="0"/>
              <a:t>onstant </a:t>
            </a:r>
            <a:r>
              <a:rPr lang="de-DE" sz="1200" dirty="0"/>
              <a:t>aeration </a:t>
            </a:r>
          </a:p>
          <a:p>
            <a:pPr algn="ctr"/>
            <a:r>
              <a:rPr lang="de-DE" sz="1200" dirty="0"/>
              <a:t>i</a:t>
            </a:r>
            <a:r>
              <a:rPr lang="de-DE" sz="1200" dirty="0" smtClean="0"/>
              <a:t>nstar </a:t>
            </a:r>
            <a:r>
              <a:rPr lang="de-DE" sz="1200" dirty="0"/>
              <a:t>II nauplii </a:t>
            </a:r>
          </a:p>
        </p:txBody>
      </p:sp>
    </p:spTree>
    <p:extLst>
      <p:ext uri="{BB962C8B-B14F-4D97-AF65-F5344CB8AC3E}">
        <p14:creationId xmlns:p14="http://schemas.microsoft.com/office/powerpoint/2010/main" val="1114292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Establishment </a:t>
            </a:r>
            <a:br>
              <a:rPr lang="de-DE" dirty="0" smtClean="0"/>
            </a:br>
            <a:r>
              <a:rPr lang="de-DE" dirty="0" smtClean="0"/>
              <a:t>of food chain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8413" y="1035305"/>
            <a:ext cx="4066646" cy="487651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380185" y="1814033"/>
            <a:ext cx="143367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Artemia nauplii </a:t>
            </a:r>
            <a:r>
              <a:rPr lang="de-DE" sz="1050" dirty="0" err="1"/>
              <a:t>with</a:t>
            </a:r>
            <a:r>
              <a:rPr lang="de-DE" sz="1050" dirty="0"/>
              <a:t> </a:t>
            </a:r>
            <a:r>
              <a:rPr lang="de-DE" sz="1050" dirty="0" err="1"/>
              <a:t>fluorescently</a:t>
            </a:r>
            <a:r>
              <a:rPr lang="de-DE" sz="1050" dirty="0"/>
              <a:t> </a:t>
            </a:r>
            <a:r>
              <a:rPr lang="de-DE" sz="1050" dirty="0" err="1"/>
              <a:t>labelled</a:t>
            </a:r>
            <a:r>
              <a:rPr lang="de-DE" sz="1050" dirty="0"/>
              <a:t> microplastics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380185" y="4717287"/>
            <a:ext cx="1389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err="1"/>
              <a:t>Zebrafish</a:t>
            </a:r>
            <a:r>
              <a:rPr lang="de-DE" sz="1050" dirty="0"/>
              <a:t> intestinal </a:t>
            </a:r>
            <a:r>
              <a:rPr lang="de-DE" sz="1050" dirty="0" err="1"/>
              <a:t>tract</a:t>
            </a:r>
            <a:r>
              <a:rPr lang="de-DE" sz="1050" dirty="0"/>
              <a:t> after </a:t>
            </a:r>
            <a:r>
              <a:rPr lang="de-DE" sz="1050" dirty="0" err="1"/>
              <a:t>feeding</a:t>
            </a:r>
            <a:r>
              <a:rPr lang="de-DE" sz="1050" dirty="0"/>
              <a:t> nauplii </a:t>
            </a:r>
            <a:r>
              <a:rPr lang="de-DE" sz="1050" dirty="0" err="1"/>
              <a:t>with</a:t>
            </a:r>
            <a:r>
              <a:rPr lang="de-DE" sz="1050" dirty="0"/>
              <a:t> </a:t>
            </a:r>
            <a:r>
              <a:rPr lang="de-DE" sz="1050" dirty="0" err="1"/>
              <a:t>ingested</a:t>
            </a:r>
            <a:r>
              <a:rPr lang="de-DE" sz="1050" dirty="0"/>
              <a:t> microplastics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28650" y="2795033"/>
            <a:ext cx="289496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de-DE" dirty="0"/>
              <a:t>Artemia </a:t>
            </a:r>
            <a:r>
              <a:rPr lang="de-DE" dirty="0" err="1"/>
              <a:t>spec</a:t>
            </a:r>
            <a:r>
              <a:rPr lang="de-DE" dirty="0"/>
              <a:t>. (</a:t>
            </a:r>
            <a:r>
              <a:rPr lang="de-DE" dirty="0" err="1"/>
              <a:t>Instar</a:t>
            </a:r>
            <a:r>
              <a:rPr lang="de-DE" dirty="0"/>
              <a:t> II): 90 % </a:t>
            </a:r>
            <a:r>
              <a:rPr lang="de-DE" dirty="0" err="1"/>
              <a:t>of</a:t>
            </a:r>
            <a:r>
              <a:rPr lang="de-DE" dirty="0"/>
              <a:t> nauplii </a:t>
            </a:r>
            <a:r>
              <a:rPr lang="de-DE" dirty="0" err="1"/>
              <a:t>with</a:t>
            </a:r>
            <a:r>
              <a:rPr lang="de-DE" dirty="0"/>
              <a:t> MPs </a:t>
            </a:r>
            <a:r>
              <a:rPr lang="de-DE" dirty="0" err="1"/>
              <a:t>ingested</a:t>
            </a:r>
            <a:r>
              <a:rPr lang="de-DE" dirty="0"/>
              <a:t> after 3h </a:t>
            </a:r>
            <a:r>
              <a:rPr lang="de-DE" dirty="0" err="1"/>
              <a:t>exposure</a:t>
            </a:r>
            <a:endParaRPr lang="de-DE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de-DE" dirty="0"/>
              <a:t>Adult zebrafish: </a:t>
            </a:r>
            <a:r>
              <a:rPr lang="de-DE" dirty="0" smtClean="0"/>
              <a:t>MPs </a:t>
            </a:r>
            <a:r>
              <a:rPr lang="de-DE" dirty="0"/>
              <a:t>excreted after 4-6 h </a:t>
            </a:r>
          </a:p>
          <a:p>
            <a:endParaRPr lang="de-DE" sz="1350" dirty="0"/>
          </a:p>
        </p:txBody>
      </p:sp>
      <p:sp>
        <p:nvSpPr>
          <p:cNvPr id="10" name="TextBox 5"/>
          <p:cNvSpPr txBox="1"/>
          <p:nvPr/>
        </p:nvSpPr>
        <p:spPr>
          <a:xfrm>
            <a:off x="2700818" y="6148992"/>
            <a:ext cx="32560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Batel et al. 2016, Environmental Toxicology and Chemistry </a:t>
            </a:r>
          </a:p>
        </p:txBody>
      </p:sp>
    </p:spTree>
    <p:extLst>
      <p:ext uri="{BB962C8B-B14F-4D97-AF65-F5344CB8AC3E}">
        <p14:creationId xmlns:p14="http://schemas.microsoft.com/office/powerpoint/2010/main" val="14571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Establishment </a:t>
            </a:r>
            <a:br>
              <a:rPr lang="de-DE" dirty="0" smtClean="0"/>
            </a:b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food</a:t>
            </a:r>
            <a:r>
              <a:rPr lang="de-DE" dirty="0" smtClean="0"/>
              <a:t> </a:t>
            </a:r>
            <a:r>
              <a:rPr lang="de-DE" dirty="0" err="1" smtClean="0"/>
              <a:t>chain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098" y="874997"/>
            <a:ext cx="3990030" cy="516314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31491" y="2173040"/>
            <a:ext cx="31409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de-DE" sz="1600" dirty="0"/>
              <a:t>MPs </a:t>
            </a:r>
            <a:r>
              <a:rPr lang="de-DE" sz="1600" dirty="0" err="1"/>
              <a:t>passed</a:t>
            </a:r>
            <a:r>
              <a:rPr lang="de-DE" sz="1600" dirty="0"/>
              <a:t> intestinal </a:t>
            </a:r>
            <a:r>
              <a:rPr lang="de-DE" sz="1600" dirty="0" err="1"/>
              <a:t>tract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zebrafish</a:t>
            </a:r>
            <a:r>
              <a:rPr lang="de-DE" sz="1600" dirty="0"/>
              <a:t> </a:t>
            </a:r>
            <a:r>
              <a:rPr lang="de-DE" sz="1600" dirty="0" err="1"/>
              <a:t>within</a:t>
            </a:r>
            <a:r>
              <a:rPr lang="de-DE" sz="1600" dirty="0"/>
              <a:t> </a:t>
            </a:r>
            <a:r>
              <a:rPr lang="de-DE" sz="1600" dirty="0" err="1"/>
              <a:t>chyme</a:t>
            </a:r>
            <a:endParaRPr lang="de-DE" sz="160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de-DE" sz="1600" dirty="0" err="1"/>
              <a:t>Only</a:t>
            </a:r>
            <a:r>
              <a:rPr lang="de-DE" sz="1600" dirty="0"/>
              <a:t> </a:t>
            </a:r>
            <a:r>
              <a:rPr lang="de-DE" sz="1600" dirty="0" err="1"/>
              <a:t>few</a:t>
            </a:r>
            <a:r>
              <a:rPr lang="de-DE" sz="1600" dirty="0"/>
              <a:t> </a:t>
            </a:r>
            <a:r>
              <a:rPr lang="de-DE" sz="1600" dirty="0" err="1"/>
              <a:t>particles</a:t>
            </a:r>
            <a:r>
              <a:rPr lang="de-DE" sz="1600" dirty="0"/>
              <a:t> </a:t>
            </a:r>
            <a:r>
              <a:rPr lang="de-DE" sz="1600" dirty="0" err="1"/>
              <a:t>passed</a:t>
            </a:r>
            <a:r>
              <a:rPr lang="de-DE" sz="1600" dirty="0"/>
              <a:t> </a:t>
            </a:r>
            <a:r>
              <a:rPr lang="de-DE" sz="1600" dirty="0" err="1"/>
              <a:t>chyme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were</a:t>
            </a:r>
            <a:r>
              <a:rPr lang="de-DE" sz="1600" dirty="0"/>
              <a:t> </a:t>
            </a:r>
            <a:r>
              <a:rPr lang="de-DE" sz="1600" dirty="0" err="1"/>
              <a:t>retained</a:t>
            </a:r>
            <a:r>
              <a:rPr lang="de-DE" sz="1600" dirty="0"/>
              <a:t> </a:t>
            </a:r>
            <a:r>
              <a:rPr lang="de-DE" sz="1600" dirty="0" err="1"/>
              <a:t>between</a:t>
            </a:r>
            <a:r>
              <a:rPr lang="de-DE" sz="1600" dirty="0"/>
              <a:t> intestinal </a:t>
            </a:r>
            <a:r>
              <a:rPr lang="de-DE" sz="1600" dirty="0" err="1"/>
              <a:t>villi</a:t>
            </a:r>
            <a:endParaRPr lang="de-DE" sz="160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de-DE" sz="1600" dirty="0" err="1"/>
              <a:t>Chronic</a:t>
            </a:r>
            <a:r>
              <a:rPr lang="de-DE" sz="1600" dirty="0"/>
              <a:t> </a:t>
            </a:r>
            <a:r>
              <a:rPr lang="de-DE" sz="1600" dirty="0" err="1"/>
              <a:t>dietary</a:t>
            </a:r>
            <a:r>
              <a:rPr lang="de-DE" sz="1600" dirty="0"/>
              <a:t> </a:t>
            </a:r>
            <a:r>
              <a:rPr lang="de-DE" sz="1600" dirty="0" err="1"/>
              <a:t>feeding</a:t>
            </a:r>
            <a:r>
              <a:rPr lang="de-DE" sz="1600" dirty="0"/>
              <a:t> (2 </a:t>
            </a:r>
            <a:r>
              <a:rPr lang="de-DE" sz="1600" dirty="0" err="1"/>
              <a:t>weeks</a:t>
            </a:r>
            <a:r>
              <a:rPr lang="de-DE" sz="1600" dirty="0"/>
              <a:t>) </a:t>
            </a:r>
            <a:r>
              <a:rPr lang="de-DE" sz="1600" dirty="0" err="1"/>
              <a:t>showed</a:t>
            </a:r>
            <a:r>
              <a:rPr lang="de-DE" sz="1600" dirty="0"/>
              <a:t> </a:t>
            </a:r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further</a:t>
            </a:r>
            <a:r>
              <a:rPr lang="de-DE" sz="1600" dirty="0"/>
              <a:t> </a:t>
            </a:r>
            <a:r>
              <a:rPr lang="de-DE" sz="1600" dirty="0" err="1"/>
              <a:t>accumulation</a:t>
            </a:r>
            <a:endParaRPr lang="de-DE" sz="160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de-DE" sz="1600" dirty="0"/>
              <a:t>In </a:t>
            </a:r>
            <a:r>
              <a:rPr lang="de-DE" sz="1600" dirty="0" err="1"/>
              <a:t>three</a:t>
            </a:r>
            <a:r>
              <a:rPr lang="de-DE" sz="1600" dirty="0"/>
              <a:t> </a:t>
            </a:r>
            <a:r>
              <a:rPr lang="de-DE" sz="1600" dirty="0" err="1"/>
              <a:t>cases</a:t>
            </a:r>
            <a:r>
              <a:rPr lang="de-DE" sz="1600" dirty="0"/>
              <a:t>, MPs </a:t>
            </a:r>
            <a:r>
              <a:rPr lang="de-DE" sz="1600" dirty="0" err="1"/>
              <a:t>seemed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taken</a:t>
            </a:r>
            <a:r>
              <a:rPr lang="de-DE" sz="1600" dirty="0"/>
              <a:t> </a:t>
            </a:r>
            <a:r>
              <a:rPr lang="de-DE" sz="1600" dirty="0" err="1"/>
              <a:t>up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</a:t>
            </a:r>
            <a:r>
              <a:rPr lang="de-DE" sz="1600" dirty="0" err="1"/>
              <a:t>epithelial</a:t>
            </a:r>
            <a:r>
              <a:rPr lang="de-DE" sz="1600" dirty="0"/>
              <a:t> </a:t>
            </a:r>
            <a:r>
              <a:rPr lang="de-DE" sz="1600" dirty="0" err="1"/>
              <a:t>cells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villi</a:t>
            </a:r>
            <a:endParaRPr lang="de-DE" sz="1600" dirty="0"/>
          </a:p>
        </p:txBody>
      </p:sp>
      <p:sp>
        <p:nvSpPr>
          <p:cNvPr id="8" name="TextBox 5"/>
          <p:cNvSpPr txBox="1"/>
          <p:nvPr/>
        </p:nvSpPr>
        <p:spPr>
          <a:xfrm>
            <a:off x="2700818" y="6148992"/>
            <a:ext cx="32560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Batel et al. 2016, Environmental Toxicology and Chemistry </a:t>
            </a:r>
          </a:p>
        </p:txBody>
      </p:sp>
    </p:spTree>
    <p:extLst>
      <p:ext uri="{BB962C8B-B14F-4D97-AF65-F5344CB8AC3E}">
        <p14:creationId xmlns:p14="http://schemas.microsoft.com/office/powerpoint/2010/main" val="204949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937006"/>
            <a:ext cx="7886700" cy="2852737"/>
          </a:xfrm>
        </p:spPr>
        <p:txBody>
          <a:bodyPr/>
          <a:lstStyle/>
          <a:p>
            <a:r>
              <a:rPr lang="de-DE" dirty="0" smtClean="0"/>
              <a:t>POP </a:t>
            </a:r>
            <a:r>
              <a:rPr lang="de-DE" dirty="0" err="1" smtClean="0"/>
              <a:t>transfer</a:t>
            </a:r>
            <a:r>
              <a:rPr lang="de-DE" dirty="0" smtClean="0"/>
              <a:t> </a:t>
            </a:r>
            <a:r>
              <a:rPr lang="de-DE" i="1" dirty="0" smtClean="0"/>
              <a:t>via</a:t>
            </a:r>
            <a:r>
              <a:rPr lang="de-DE" dirty="0" smtClean="0"/>
              <a:t> MPs </a:t>
            </a:r>
            <a:r>
              <a:rPr lang="de-DE" dirty="0" err="1" smtClean="0"/>
              <a:t>along</a:t>
            </a:r>
            <a:r>
              <a:rPr lang="de-DE" dirty="0" smtClean="0"/>
              <a:t> </a:t>
            </a:r>
            <a:r>
              <a:rPr lang="de-DE" dirty="0" err="1" smtClean="0"/>
              <a:t>food</a:t>
            </a:r>
            <a:r>
              <a:rPr lang="de-DE" dirty="0" smtClean="0"/>
              <a:t> </a:t>
            </a:r>
            <a:r>
              <a:rPr lang="de-DE" dirty="0" err="1" smtClean="0"/>
              <a:t>chain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Benzo</a:t>
            </a:r>
            <a:r>
              <a:rPr lang="de-DE" dirty="0" smtClean="0"/>
              <a:t>[a]</a:t>
            </a:r>
            <a:r>
              <a:rPr lang="de-DE" dirty="0" err="1" smtClean="0"/>
              <a:t>pyrene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substance</a:t>
            </a:r>
            <a:endParaRPr lang="de-DE" dirty="0" smtClean="0"/>
          </a:p>
          <a:p>
            <a:r>
              <a:rPr lang="de-DE" dirty="0" err="1" smtClean="0"/>
              <a:t>Hepatic</a:t>
            </a:r>
            <a:r>
              <a:rPr lang="de-DE" dirty="0" smtClean="0"/>
              <a:t> EROD </a:t>
            </a:r>
            <a:r>
              <a:rPr lang="de-DE" dirty="0" err="1" smtClean="0"/>
              <a:t>assay</a:t>
            </a:r>
            <a:endParaRPr lang="de-DE" dirty="0" smtClean="0"/>
          </a:p>
          <a:p>
            <a:r>
              <a:rPr lang="de-DE" dirty="0" err="1" smtClean="0"/>
              <a:t>BaP</a:t>
            </a:r>
            <a:r>
              <a:rPr lang="de-DE" dirty="0" smtClean="0"/>
              <a:t> </a:t>
            </a:r>
            <a:r>
              <a:rPr lang="de-DE" dirty="0" err="1"/>
              <a:t>f</a:t>
            </a:r>
            <a:r>
              <a:rPr lang="de-DE" dirty="0" err="1" smtClean="0"/>
              <a:t>luorescence</a:t>
            </a:r>
            <a:r>
              <a:rPr lang="de-DE" dirty="0" smtClean="0"/>
              <a:t> </a:t>
            </a:r>
            <a:r>
              <a:rPr lang="de-DE" dirty="0" err="1" smtClean="0"/>
              <a:t>tracking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347" y="5339557"/>
            <a:ext cx="1284843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MP </a:t>
            </a:r>
            <a:r>
              <a:rPr lang="de-DE" dirty="0" err="1" smtClean="0"/>
              <a:t>spiking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benzo</a:t>
            </a:r>
            <a:r>
              <a:rPr lang="de-DE" dirty="0" smtClean="0"/>
              <a:t>[a]</a:t>
            </a:r>
            <a:r>
              <a:rPr lang="de-DE" dirty="0" err="1" smtClean="0"/>
              <a:t>pyrene</a:t>
            </a:r>
            <a:r>
              <a:rPr lang="de-DE" dirty="0" smtClean="0"/>
              <a:t> (</a:t>
            </a:r>
            <a:r>
              <a:rPr lang="de-DE" dirty="0" err="1" smtClean="0"/>
              <a:t>BaP</a:t>
            </a:r>
            <a:r>
              <a:rPr lang="de-DE" dirty="0" smtClean="0"/>
              <a:t>)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339203"/>
              </p:ext>
            </p:extLst>
          </p:nvPr>
        </p:nvGraphicFramePr>
        <p:xfrm>
          <a:off x="3405710" y="2356835"/>
          <a:ext cx="5109644" cy="2686934"/>
        </p:xfrm>
        <a:graphic>
          <a:graphicData uri="http://schemas.openxmlformats.org/drawingml/2006/table">
            <a:tbl>
              <a:tblPr firstRow="1" firstCol="1" bandRow="1"/>
              <a:tblGrid>
                <a:gridCol w="837918"/>
                <a:gridCol w="837918"/>
                <a:gridCol w="754008"/>
                <a:gridCol w="753417"/>
                <a:gridCol w="753417"/>
                <a:gridCol w="1172966"/>
              </a:tblGrid>
              <a:tr h="568229">
                <a:tc>
                  <a:txBody>
                    <a:bodyPr/>
                    <a:lstStyle/>
                    <a:p>
                      <a:pPr algn="l"/>
                      <a:endParaRPr lang="de-DE" sz="1100" dirty="0">
                        <a:effectLst/>
                        <a:latin typeface="+mj-lt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100">
                        <a:effectLst/>
                        <a:latin typeface="+mj-lt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 of peak in </a:t>
                      </a:r>
                      <a:endParaRPr lang="en-US" sz="11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GC-MS</a:t>
                      </a:r>
                      <a:endParaRPr lang="de-DE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µg BaP</a:t>
                      </a:r>
                      <a:endParaRPr lang="de-D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 µg </a:t>
                      </a:r>
                      <a:r>
                        <a:rPr lang="en-US" sz="1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BaP</a:t>
                      </a: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fed in 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 days </a:t>
                      </a:r>
                      <a:endParaRPr lang="de-DE" sz="11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filter water</a:t>
                      </a:r>
                      <a:endParaRPr lang="de-DE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µmol BaP </a:t>
                      </a:r>
                      <a:endParaRPr lang="de-D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2162897</a:t>
                      </a:r>
                      <a:endParaRPr lang="de-D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236 ± 59</a:t>
                      </a:r>
                      <a:endParaRPr lang="de-D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819">
                <a:tc>
                  <a:txBody>
                    <a:bodyPr/>
                    <a:lstStyle/>
                    <a:p>
                      <a:pPr algn="l"/>
                      <a:endParaRPr lang="de-DE" sz="1100" dirty="0">
                        <a:effectLst/>
                        <a:latin typeface="+mj-lt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 1-5 + 1 µ</a:t>
                      </a:r>
                      <a:r>
                        <a:rPr lang="en-US" sz="1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mol</a:t>
                      </a: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BaP</a:t>
                      </a:r>
                      <a:endParaRPr lang="de-DE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49653</a:t>
                      </a:r>
                      <a:endParaRPr lang="de-D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± 1</a:t>
                      </a:r>
                      <a:endParaRPr lang="de-D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819">
                <a:tc>
                  <a:txBody>
                    <a:bodyPr/>
                    <a:lstStyle/>
                    <a:p>
                      <a:pPr algn="l"/>
                      <a:endParaRPr lang="de-DE" sz="1100">
                        <a:effectLst/>
                        <a:latin typeface="+mj-lt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 10-20 + 1 </a:t>
                      </a:r>
                      <a:r>
                        <a:rPr lang="de-DE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µmol Bap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191195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± 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43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nauplii </a:t>
                      </a:r>
                      <a:endParaRPr lang="de-D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after ingesting spiked MPs </a:t>
                      </a:r>
                      <a:endParaRPr lang="de-D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1-5 µm 3 h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269699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± 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 ± 34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Water-borne positive controls:</a:t>
                      </a:r>
                      <a:endParaRPr lang="de-DE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µM (252 µg/L) </a:t>
                      </a:r>
                      <a:endParaRPr lang="de-DE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 </a:t>
                      </a:r>
                      <a:r>
                        <a:rPr lang="en-US" sz="1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(126 µg/L)</a:t>
                      </a:r>
                      <a:endParaRPr lang="de-DE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20114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1-5 µm 6 h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375565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± 10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881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10-20 µm 3 h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87498</a:t>
                      </a:r>
                      <a:endParaRPr lang="de-DE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± 2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 ± 14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881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10-20 µm 6 h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194320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± 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feil nach rechts 4"/>
          <p:cNvSpPr/>
          <p:nvPr/>
        </p:nvSpPr>
        <p:spPr>
          <a:xfrm>
            <a:off x="6557780" y="4041639"/>
            <a:ext cx="157637" cy="11491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1350"/>
          </a:p>
        </p:txBody>
      </p:sp>
      <p:sp>
        <p:nvSpPr>
          <p:cNvPr id="6" name="Pfeil nach rechts 5"/>
          <p:cNvSpPr/>
          <p:nvPr/>
        </p:nvSpPr>
        <p:spPr>
          <a:xfrm>
            <a:off x="6583242" y="4592013"/>
            <a:ext cx="157637" cy="114912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1350"/>
          </a:p>
        </p:txBody>
      </p:sp>
      <p:sp>
        <p:nvSpPr>
          <p:cNvPr id="7" name="Textfeld 6"/>
          <p:cNvSpPr txBox="1"/>
          <p:nvPr/>
        </p:nvSpPr>
        <p:spPr>
          <a:xfrm>
            <a:off x="343534" y="2176808"/>
            <a:ext cx="28069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de-DE" sz="1600" dirty="0"/>
              <a:t>MPs </a:t>
            </a:r>
            <a:r>
              <a:rPr lang="de-DE" sz="1600" dirty="0" err="1"/>
              <a:t>incubated</a:t>
            </a:r>
            <a:r>
              <a:rPr lang="de-DE" sz="1600" dirty="0"/>
              <a:t> </a:t>
            </a:r>
            <a:r>
              <a:rPr lang="de-DE" sz="1600" dirty="0" err="1"/>
              <a:t>overnight</a:t>
            </a:r>
            <a:r>
              <a:rPr lang="de-DE" sz="1600" dirty="0"/>
              <a:t> in </a:t>
            </a:r>
            <a:r>
              <a:rPr lang="de-DE" sz="1600" dirty="0" err="1"/>
              <a:t>BaP</a:t>
            </a:r>
            <a:r>
              <a:rPr lang="de-DE" sz="1600" dirty="0"/>
              <a:t> </a:t>
            </a:r>
            <a:r>
              <a:rPr lang="de-DE" sz="1600" dirty="0" err="1"/>
              <a:t>solution</a:t>
            </a:r>
            <a:endParaRPr lang="de-DE" sz="160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de-DE" sz="1600" dirty="0" smtClean="0"/>
              <a:t>MPs </a:t>
            </a:r>
            <a:r>
              <a:rPr lang="de-DE" sz="1600" dirty="0"/>
              <a:t>filtered, washed 3 </a:t>
            </a:r>
            <a:r>
              <a:rPr lang="de-DE" sz="1600" dirty="0" smtClean="0"/>
              <a:t>x, re-dissolved </a:t>
            </a:r>
            <a:r>
              <a:rPr lang="de-DE" sz="1600" dirty="0"/>
              <a:t>in water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de-DE" sz="1600" dirty="0"/>
              <a:t>Filter water </a:t>
            </a:r>
            <a:r>
              <a:rPr lang="de-DE" sz="1600" dirty="0" smtClean="0">
                <a:sym typeface="Wingdings" panose="05000000000000000000" pitchFamily="2" charset="2"/>
              </a:rPr>
              <a:t></a:t>
            </a:r>
            <a:r>
              <a:rPr lang="de-DE" sz="1600" dirty="0" smtClean="0"/>
              <a:t> </a:t>
            </a:r>
            <a:r>
              <a:rPr lang="de-DE" sz="1600" dirty="0"/>
              <a:t>GC-MS analyses of spiking process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de-DE" sz="1600" dirty="0"/>
              <a:t>After feeding with spiked MPs, nauplii </a:t>
            </a:r>
            <a:r>
              <a:rPr lang="de-DE" sz="1600" dirty="0" smtClean="0"/>
              <a:t>freeze </a:t>
            </a:r>
            <a:r>
              <a:rPr lang="de-DE" sz="1600" dirty="0"/>
              <a:t>dried and extracted with cyclohexane in ultrasonic bath </a:t>
            </a:r>
            <a:r>
              <a:rPr lang="de-DE" sz="1600" dirty="0" smtClean="0">
                <a:sym typeface="Wingdings" panose="05000000000000000000" pitchFamily="2" charset="2"/>
              </a:rPr>
              <a:t></a:t>
            </a:r>
            <a:r>
              <a:rPr lang="de-DE" sz="1600" dirty="0" smtClean="0"/>
              <a:t> </a:t>
            </a:r>
            <a:r>
              <a:rPr lang="de-DE" sz="1600" dirty="0"/>
              <a:t>GC-MS </a:t>
            </a:r>
            <a:r>
              <a:rPr lang="de-DE" sz="1600" dirty="0" smtClean="0">
                <a:sym typeface="Wingdings" panose="05000000000000000000" pitchFamily="2" charset="2"/>
              </a:rPr>
              <a:t> </a:t>
            </a:r>
            <a:r>
              <a:rPr lang="de-DE" sz="1600" dirty="0" smtClean="0"/>
              <a:t>estimate </a:t>
            </a:r>
            <a:r>
              <a:rPr lang="de-DE" sz="1600" dirty="0"/>
              <a:t>the amount of BaP fed to zebrafish</a:t>
            </a:r>
          </a:p>
        </p:txBody>
      </p:sp>
      <p:sp>
        <p:nvSpPr>
          <p:cNvPr id="8" name="Nach oben gekrümmter Pfeil 7"/>
          <p:cNvSpPr/>
          <p:nvPr/>
        </p:nvSpPr>
        <p:spPr>
          <a:xfrm>
            <a:off x="6723068" y="3648296"/>
            <a:ext cx="1139709" cy="27910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495504" y="1910160"/>
            <a:ext cx="14916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Since</a:t>
            </a:r>
            <a:r>
              <a:rPr lang="de-DE" sz="1200" dirty="0"/>
              <a:t> </a:t>
            </a:r>
            <a:r>
              <a:rPr lang="de-DE" sz="1200" dirty="0" err="1"/>
              <a:t>only</a:t>
            </a:r>
            <a:r>
              <a:rPr lang="de-DE" sz="1200" dirty="0"/>
              <a:t> 2-10 %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Bap</a:t>
            </a:r>
            <a:r>
              <a:rPr lang="de-DE" sz="1200" dirty="0"/>
              <a:t> was </a:t>
            </a:r>
            <a:r>
              <a:rPr lang="de-DE" sz="1200" dirty="0" err="1"/>
              <a:t>left</a:t>
            </a:r>
            <a:r>
              <a:rPr lang="de-DE" sz="1200" dirty="0"/>
              <a:t> in </a:t>
            </a:r>
            <a:r>
              <a:rPr lang="de-DE" sz="1200" dirty="0" err="1"/>
              <a:t>filter</a:t>
            </a:r>
            <a:r>
              <a:rPr lang="de-DE" sz="1200" dirty="0"/>
              <a:t> </a:t>
            </a:r>
            <a:r>
              <a:rPr lang="de-DE" sz="1200" dirty="0" err="1"/>
              <a:t>water</a:t>
            </a:r>
            <a:r>
              <a:rPr lang="de-DE" sz="1200" dirty="0"/>
              <a:t> </a:t>
            </a:r>
            <a:r>
              <a:rPr lang="de-DE" sz="1200" dirty="0" err="1"/>
              <a:t>compared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pure </a:t>
            </a:r>
            <a:r>
              <a:rPr lang="de-DE" sz="1200" dirty="0" err="1"/>
              <a:t>spiking</a:t>
            </a:r>
            <a:r>
              <a:rPr lang="de-DE" sz="1200" dirty="0"/>
              <a:t> </a:t>
            </a:r>
            <a:r>
              <a:rPr lang="de-DE" sz="1200" dirty="0" err="1"/>
              <a:t>solution</a:t>
            </a:r>
            <a:r>
              <a:rPr lang="de-DE" sz="1200" dirty="0"/>
              <a:t>, </a:t>
            </a:r>
            <a:r>
              <a:rPr lang="de-DE" sz="1200" dirty="0" err="1"/>
              <a:t>approx</a:t>
            </a:r>
            <a:r>
              <a:rPr lang="de-DE" sz="1200" dirty="0"/>
              <a:t>. 90 %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BaP</a:t>
            </a:r>
            <a:r>
              <a:rPr lang="de-DE" sz="1200" dirty="0"/>
              <a:t> </a:t>
            </a:r>
            <a:r>
              <a:rPr lang="de-DE" sz="1200" dirty="0" err="1"/>
              <a:t>attached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MPs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2700818" y="6148992"/>
            <a:ext cx="32560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Batel et al. 2016, Environmental Toxicology and Chemistry </a:t>
            </a:r>
          </a:p>
        </p:txBody>
      </p:sp>
    </p:spTree>
    <p:extLst>
      <p:ext uri="{BB962C8B-B14F-4D97-AF65-F5344CB8AC3E}">
        <p14:creationId xmlns:p14="http://schemas.microsoft.com/office/powerpoint/2010/main" val="1244028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1119</Words>
  <Application>Microsoft Office PowerPoint</Application>
  <PresentationFormat>On-screen Show (4:3)</PresentationFormat>
  <Paragraphs>164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Trophic transfer of microplastics and associated POPs</vt:lpstr>
      <vt:lpstr>Main objectives</vt:lpstr>
      <vt:lpstr>PowerPoint Presentation</vt:lpstr>
      <vt:lpstr>Material and Methods – Trophic transfer</vt:lpstr>
      <vt:lpstr>Material and Methods – POP transfer</vt:lpstr>
      <vt:lpstr>Establishment  of food chain</vt:lpstr>
      <vt:lpstr>Establishment  of the food chain</vt:lpstr>
      <vt:lpstr>POP transfer via MPs along food chain</vt:lpstr>
      <vt:lpstr>MP spiking with benzo[a]pyrene (BaP)</vt:lpstr>
      <vt:lpstr>Feeding of benzo(a)pyrene coated microplastics and hepatic EROD assay</vt:lpstr>
      <vt:lpstr>Fluorescence tracking of benzo(a)pyrene</vt:lpstr>
      <vt:lpstr>Fluorescence tracking of benzo(a)pyrene</vt:lpstr>
      <vt:lpstr>Fluorescence Tracking of benzo(a)pyrene</vt:lpstr>
      <vt:lpstr>Fluorescence Tracking of benzo(a)pyrene</vt:lpstr>
      <vt:lpstr>Fluorescence Tracking of benzo(a)pyrene</vt:lpstr>
      <vt:lpstr>Discussion</vt:lpstr>
      <vt:lpstr>Perspectives</vt:lpstr>
      <vt:lpstr>Thank you!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Trophic transfer of microplastics and associated POPs</dc:title>
  <dc:creator>Batel, Annika</dc:creator>
  <cp:lastModifiedBy>MacMahon, Ellen</cp:lastModifiedBy>
  <cp:revision>35</cp:revision>
  <dcterms:created xsi:type="dcterms:W3CDTF">2016-04-28T11:30:53Z</dcterms:created>
  <dcterms:modified xsi:type="dcterms:W3CDTF">2016-06-01T09:26:28Z</dcterms:modified>
</cp:coreProperties>
</file>