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</p:sldIdLst>
  <p:sldSz cx="18288000" cy="10287000"/>
  <p:notesSz cx="6858000" cy="9144000"/>
  <p:embeddedFontLst>
    <p:embeddedFont>
      <p:font typeface="Montserrat" panose="00000500000000000000" pitchFamily="2" charset="0"/>
      <p:regular r:id="rId12"/>
      <p:bold r:id="rId13"/>
      <p:italic r:id="rId14"/>
      <p:boldItalic r:id="rId15"/>
    </p:embeddedFont>
    <p:embeddedFont>
      <p:font typeface="Montserrat Bold" panose="00000800000000000000" pitchFamily="2" charset="0"/>
      <p:regular r:id="rId16"/>
      <p:bold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29F8B7-91D5-A8D4-24A4-ADD51357814E}" v="12" dt="2024-11-13T07:00:30.122"/>
    <p1510:client id="{B6006641-52C7-C7FB-50CB-003B1EEC2871}" v="1" dt="2024-11-13T07:10:24.5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1" d="100"/>
          <a:sy n="41" d="100"/>
        </p:scale>
        <p:origin x="2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GH Kanika" userId="S::kanika.singh_jpi-climate.belspo.be#ext#@jpioceans.onmicrosoft.com::5d15aa3e-3cf1-4b44-8a4d-1479ba66535d" providerId="AD" clId="Web-{8E29F8B7-91D5-A8D4-24A4-ADD51357814E}"/>
    <pc:docChg chg="modSld">
      <pc:chgData name="SINGH Kanika" userId="S::kanika.singh_jpi-climate.belspo.be#ext#@jpioceans.onmicrosoft.com::5d15aa3e-3cf1-4b44-8a4d-1479ba66535d" providerId="AD" clId="Web-{8E29F8B7-91D5-A8D4-24A4-ADD51357814E}" dt="2024-11-13T07:00:30.122" v="9" actId="1076"/>
      <pc:docMkLst>
        <pc:docMk/>
      </pc:docMkLst>
      <pc:sldChg chg="addSp delSp modSp">
        <pc:chgData name="SINGH Kanika" userId="S::kanika.singh_jpi-climate.belspo.be#ext#@jpioceans.onmicrosoft.com::5d15aa3e-3cf1-4b44-8a4d-1479ba66535d" providerId="AD" clId="Web-{8E29F8B7-91D5-A8D4-24A4-ADD51357814E}" dt="2024-11-13T07:00:30.122" v="9" actId="1076"/>
        <pc:sldMkLst>
          <pc:docMk/>
          <pc:sldMk cId="0" sldId="256"/>
        </pc:sldMkLst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26" creationId="{14C05C36-B747-5DA3-A2D9-1071578AB044}"/>
          </ac:spMkLst>
        </pc:spChg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27" creationId="{6271E591-EF50-C385-AFED-D76BDD8DE310}"/>
          </ac:spMkLst>
        </pc:spChg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28" creationId="{575E1A97-3EC5-5091-0D1F-DE1A00DE6C56}"/>
          </ac:spMkLst>
        </pc:spChg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29" creationId="{1AAA91DE-9E2D-9D43-3E82-D6E7AA0C51C2}"/>
          </ac:spMkLst>
        </pc:spChg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30" creationId="{CAE61767-4F06-E7E2-CE3F-5ECE4BF98677}"/>
          </ac:spMkLst>
        </pc:spChg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31" creationId="{1BFA2329-1ECD-D7FB-98F9-0B9786009186}"/>
          </ac:spMkLst>
        </pc:spChg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32" creationId="{824C1AA0-96B7-14C0-D6F9-0A09A5F0D328}"/>
          </ac:spMkLst>
        </pc:spChg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33" creationId="{702908F8-57B5-74AA-4929-15F86A448AD4}"/>
          </ac:spMkLst>
        </pc:spChg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34" creationId="{18A8B41B-8706-5225-87DE-EA99AF7EF155}"/>
          </ac:spMkLst>
        </pc:spChg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35" creationId="{9FD166F1-AF3F-0E9D-5B09-2BDFAD268363}"/>
          </ac:spMkLst>
        </pc:spChg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36" creationId="{6DEAB5FF-25C5-4CF9-7E64-FF7D9B5E04C2}"/>
          </ac:spMkLst>
        </pc:spChg>
        <pc:spChg chg="add mod">
          <ac:chgData name="SINGH Kanika" userId="S::kanika.singh_jpi-climate.belspo.be#ext#@jpioceans.onmicrosoft.com::5d15aa3e-3cf1-4b44-8a4d-1479ba66535d" providerId="AD" clId="Web-{8E29F8B7-91D5-A8D4-24A4-ADD51357814E}" dt="2024-11-13T07:00:30.122" v="9" actId="1076"/>
          <ac:spMkLst>
            <pc:docMk/>
            <pc:sldMk cId="0" sldId="256"/>
            <ac:spMk id="37" creationId="{65340758-8D46-2EC9-1D53-291FFFE23AC9}"/>
          </ac:spMkLst>
        </pc:spChg>
        <pc:s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spMkLst>
            <pc:docMk/>
            <pc:sldMk cId="0" sldId="256"/>
            <ac:spMk id="38" creationId="{9DFEAB0E-6E1D-DBF5-26A2-C81C5982AC7D}"/>
          </ac:spMkLst>
        </pc:spChg>
        <pc:spChg chg="add mod">
          <ac:chgData name="SINGH Kanika" userId="S::kanika.singh_jpi-climate.belspo.be#ext#@jpioceans.onmicrosoft.com::5d15aa3e-3cf1-4b44-8a4d-1479ba66535d" providerId="AD" clId="Web-{8E29F8B7-91D5-A8D4-24A4-ADD51357814E}" dt="2024-11-13T07:00:26.028" v="8" actId="1076"/>
          <ac:spMkLst>
            <pc:docMk/>
            <pc:sldMk cId="0" sldId="256"/>
            <ac:spMk id="40" creationId="{00D40040-5F7F-EE53-3371-A9814F662AAF}"/>
          </ac:spMkLst>
        </pc:spChg>
        <pc:gr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grpSpMkLst>
            <pc:docMk/>
            <pc:sldMk cId="0" sldId="256"/>
            <ac:grpSpMk id="24" creationId="{580FF64F-7F57-9EBD-E43F-57255154A960}"/>
          </ac:grpSpMkLst>
        </pc:grpChg>
        <pc:grpChg chg="add">
          <ac:chgData name="SINGH Kanika" userId="S::kanika.singh_jpi-climate.belspo.be#ext#@jpioceans.onmicrosoft.com::5d15aa3e-3cf1-4b44-8a4d-1479ba66535d" providerId="AD" clId="Web-{8E29F8B7-91D5-A8D4-24A4-ADD51357814E}" dt="2024-11-13T06:59:43.808" v="0"/>
          <ac:grpSpMkLst>
            <pc:docMk/>
            <pc:sldMk cId="0" sldId="256"/>
            <ac:grpSpMk id="25" creationId="{4BA76491-C59C-1CFC-F45B-03BC50BB33CA}"/>
          </ac:grpSpMkLst>
        </pc:grpChg>
        <pc:picChg chg="add del mod">
          <ac:chgData name="SINGH Kanika" userId="S::kanika.singh_jpi-climate.belspo.be#ext#@jpioceans.onmicrosoft.com::5d15aa3e-3cf1-4b44-8a4d-1479ba66535d" providerId="AD" clId="Web-{8E29F8B7-91D5-A8D4-24A4-ADD51357814E}" dt="2024-11-13T06:59:57.574" v="2"/>
          <ac:picMkLst>
            <pc:docMk/>
            <pc:sldMk cId="0" sldId="256"/>
            <ac:picMk id="39" creationId="{B25B9501-2379-077F-DA07-A8B25D0553B8}"/>
          </ac:picMkLst>
        </pc:picChg>
        <pc:picChg chg="add mod">
          <ac:chgData name="SINGH Kanika" userId="S::kanika.singh_jpi-climate.belspo.be#ext#@jpioceans.onmicrosoft.com::5d15aa3e-3cf1-4b44-8a4d-1479ba66535d" providerId="AD" clId="Web-{8E29F8B7-91D5-A8D4-24A4-ADD51357814E}" dt="2024-11-13T07:00:26.028" v="7" actId="1076"/>
          <ac:picMkLst>
            <pc:docMk/>
            <pc:sldMk cId="0" sldId="256"/>
            <ac:picMk id="41" creationId="{CB1071C8-6A2C-42CD-C773-FE40FD97AC13}"/>
          </ac:picMkLst>
        </pc:picChg>
      </pc:sldChg>
    </pc:docChg>
  </pc:docChgLst>
  <pc:docChgLst>
    <pc:chgData clId="Web-{8E29F8B7-91D5-A8D4-24A4-ADD51357814E}"/>
    <pc:docChg chg="modSld">
      <pc:chgData name="" userId="" providerId="" clId="Web-{8E29F8B7-91D5-A8D4-24A4-ADD51357814E}" dt="2024-11-13T06:59:35.198" v="0"/>
      <pc:docMkLst>
        <pc:docMk/>
      </pc:docMkLst>
      <pc:sldChg chg="delSp">
        <pc:chgData name="" userId="" providerId="" clId="Web-{8E29F8B7-91D5-A8D4-24A4-ADD51357814E}" dt="2024-11-13T06:59:35.198" v="0"/>
        <pc:sldMkLst>
          <pc:docMk/>
          <pc:sldMk cId="0" sldId="256"/>
        </pc:sldMkLst>
        <pc:grpChg chg="del">
          <ac:chgData name="" userId="" providerId="" clId="Web-{8E29F8B7-91D5-A8D4-24A4-ADD51357814E}" dt="2024-11-13T06:59:35.198" v="0"/>
          <ac:grpSpMkLst>
            <pc:docMk/>
            <pc:sldMk cId="0" sldId="256"/>
            <ac:grpSpMk id="6" creationId="{00000000-0000-0000-0000-000000000000}"/>
          </ac:grpSpMkLst>
        </pc:grpChg>
      </pc:sldChg>
    </pc:docChg>
  </pc:docChgLst>
  <pc:docChgLst>
    <pc:chgData name="SINGH Kanika" userId="S::kanika.singh_jpi-climate.belspo.be#ext#@jpioceans.onmicrosoft.com::5d15aa3e-3cf1-4b44-8a4d-1479ba66535d" providerId="AD" clId="Web-{B6006641-52C7-C7FB-50CB-003B1EEC2871}"/>
    <pc:docChg chg="modSld">
      <pc:chgData name="SINGH Kanika" userId="S::kanika.singh_jpi-climate.belspo.be#ext#@jpioceans.onmicrosoft.com::5d15aa3e-3cf1-4b44-8a4d-1479ba66535d" providerId="AD" clId="Web-{B6006641-52C7-C7FB-50CB-003B1EEC2871}" dt="2024-11-13T07:10:24.594" v="0" actId="14100"/>
      <pc:docMkLst>
        <pc:docMk/>
      </pc:docMkLst>
      <pc:sldChg chg="modSp">
        <pc:chgData name="SINGH Kanika" userId="S::kanika.singh_jpi-climate.belspo.be#ext#@jpioceans.onmicrosoft.com::5d15aa3e-3cf1-4b44-8a4d-1479ba66535d" providerId="AD" clId="Web-{B6006641-52C7-C7FB-50CB-003B1EEC2871}" dt="2024-11-13T07:10:24.594" v="0" actId="14100"/>
        <pc:sldMkLst>
          <pc:docMk/>
          <pc:sldMk cId="0" sldId="256"/>
        </pc:sldMkLst>
        <pc:spChg chg="mod">
          <ac:chgData name="SINGH Kanika" userId="S::kanika.singh_jpi-climate.belspo.be#ext#@jpioceans.onmicrosoft.com::5d15aa3e-3cf1-4b44-8a4d-1479ba66535d" providerId="AD" clId="Web-{B6006641-52C7-C7FB-50CB-003B1EEC2871}" dt="2024-11-13T07:10:24.594" v="0" actId="14100"/>
          <ac:spMkLst>
            <pc:docMk/>
            <pc:sldMk cId="0" sldId="256"/>
            <ac:spMk id="40" creationId="{00D40040-5F7F-EE53-3371-A9814F662AA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sv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image" Target="../media/image7.png"/><Relationship Id="rId7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3.png"/><Relationship Id="rId9" Type="http://schemas.openxmlformats.org/officeDocument/2006/relationships/image" Target="../media/image27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6.png"/><Relationship Id="rId7" Type="http://schemas.openxmlformats.org/officeDocument/2006/relationships/image" Target="../media/image3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3.png"/><Relationship Id="rId4" Type="http://schemas.openxmlformats.org/officeDocument/2006/relationships/image" Target="../media/image7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6.png"/><Relationship Id="rId7" Type="http://schemas.openxmlformats.org/officeDocument/2006/relationships/image" Target="../media/image3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3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6.png"/><Relationship Id="rId7" Type="http://schemas.openxmlformats.org/officeDocument/2006/relationships/image" Target="../media/image3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3.png"/><Relationship Id="rId4" Type="http://schemas.openxmlformats.org/officeDocument/2006/relationships/image" Target="../media/image7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7.png"/><Relationship Id="rId7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3095311" y="3095311"/>
            <a:ext cx="10287000" cy="4096377"/>
          </a:xfrm>
          <a:custGeom>
            <a:avLst/>
            <a:gdLst/>
            <a:ahLst/>
            <a:cxnLst/>
            <a:rect l="l" t="t" r="r" b="b"/>
            <a:pathLst>
              <a:path w="10287000" h="4096377">
                <a:moveTo>
                  <a:pt x="0" y="0"/>
                </a:moveTo>
                <a:lnTo>
                  <a:pt x="10287000" y="0"/>
                </a:lnTo>
                <a:lnTo>
                  <a:pt x="10287000" y="4096378"/>
                </a:lnTo>
                <a:lnTo>
                  <a:pt x="0" y="40963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7662" r="-60808" b="-138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90658" y="222430"/>
            <a:ext cx="3515062" cy="2791201"/>
            <a:chOff x="0" y="0"/>
            <a:chExt cx="2276697" cy="180785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76697" cy="1807854"/>
            </a:xfrm>
            <a:custGeom>
              <a:avLst/>
              <a:gdLst/>
              <a:ahLst/>
              <a:cxnLst/>
              <a:rect l="l" t="t" r="r" b="b"/>
              <a:pathLst>
                <a:path w="2276697" h="1807854">
                  <a:moveTo>
                    <a:pt x="0" y="0"/>
                  </a:moveTo>
                  <a:lnTo>
                    <a:pt x="2276697" y="0"/>
                  </a:lnTo>
                  <a:lnTo>
                    <a:pt x="2276697" y="1807854"/>
                  </a:lnTo>
                  <a:lnTo>
                    <a:pt x="0" y="1807854"/>
                  </a:lnTo>
                  <a:close/>
                </a:path>
              </a:pathLst>
            </a:custGeom>
            <a:solidFill>
              <a:srgbClr val="EFF3F5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290658" y="249650"/>
            <a:ext cx="3515062" cy="2763981"/>
          </a:xfrm>
          <a:custGeom>
            <a:avLst/>
            <a:gdLst/>
            <a:ahLst/>
            <a:cxnLst/>
            <a:rect l="l" t="t" r="r" b="b"/>
            <a:pathLst>
              <a:path w="3515062" h="2763981">
                <a:moveTo>
                  <a:pt x="0" y="0"/>
                </a:moveTo>
                <a:lnTo>
                  <a:pt x="3515062" y="0"/>
                </a:lnTo>
                <a:lnTo>
                  <a:pt x="3515062" y="2763980"/>
                </a:lnTo>
                <a:lnTo>
                  <a:pt x="0" y="27639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4427328" y="-3945821"/>
            <a:ext cx="15457278" cy="11129240"/>
          </a:xfrm>
          <a:custGeom>
            <a:avLst/>
            <a:gdLst/>
            <a:ahLst/>
            <a:cxnLst/>
            <a:rect l="l" t="t" r="r" b="b"/>
            <a:pathLst>
              <a:path w="15457278" h="11129240">
                <a:moveTo>
                  <a:pt x="0" y="0"/>
                </a:moveTo>
                <a:lnTo>
                  <a:pt x="15457279" y="0"/>
                </a:lnTo>
                <a:lnTo>
                  <a:pt x="15457279" y="11129240"/>
                </a:lnTo>
                <a:lnTo>
                  <a:pt x="0" y="111292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4741916" y="1788795"/>
            <a:ext cx="12748391" cy="1730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49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Knowledge gaps identified through a participatory approach​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741916" y="4119480"/>
            <a:ext cx="12517384" cy="1289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José A. Jiménez, Gundula Winter, </a:t>
            </a:r>
            <a:r>
              <a:rPr lang="en-US" sz="24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Antonio Bonaduce, Michael Depuydt, Giulia Galluccio, Bart van den Hurk, H. E. Markus Meier, Nadia Pinardi, Lavinia G. Pomarico, and Natalia Vazquez Riveiros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80FF64F-7F57-9EBD-E43F-57255154A960}"/>
              </a:ext>
            </a:extLst>
          </p:cNvPr>
          <p:cNvGrpSpPr/>
          <p:nvPr/>
        </p:nvGrpSpPr>
        <p:grpSpPr>
          <a:xfrm>
            <a:off x="17317" y="8326491"/>
            <a:ext cx="18288000" cy="3924864"/>
            <a:chOff x="17317" y="8326491"/>
            <a:chExt cx="24384000" cy="5233151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BA76491-C59C-1CFC-F45B-03BC50BB33CA}"/>
                </a:ext>
              </a:extLst>
            </p:cNvPr>
            <p:cNvGrpSpPr/>
            <p:nvPr/>
          </p:nvGrpSpPr>
          <p:grpSpPr>
            <a:xfrm>
              <a:off x="17317" y="8431576"/>
              <a:ext cx="24384000" cy="5128066"/>
              <a:chOff x="17317" y="8431576"/>
              <a:chExt cx="2460908" cy="517540"/>
            </a:xfrm>
          </p:grpSpPr>
          <p:sp>
            <p:nvSpPr>
              <p:cNvPr id="38" name="Freeform 8">
                <a:extLst>
                  <a:ext uri="{FF2B5EF4-FFF2-40B4-BE49-F238E27FC236}">
                    <a16:creationId xmlns:a16="http://schemas.microsoft.com/office/drawing/2014/main" id="{9DFEAB0E-6E1D-DBF5-26A2-C81C5982AC7D}"/>
                  </a:ext>
                </a:extLst>
              </p:cNvPr>
              <p:cNvSpPr/>
              <p:nvPr/>
            </p:nvSpPr>
            <p:spPr>
              <a:xfrm>
                <a:off x="17317" y="8431576"/>
                <a:ext cx="2460908" cy="517540"/>
              </a:xfrm>
              <a:custGeom>
                <a:avLst/>
                <a:gdLst/>
                <a:ahLst/>
                <a:cxnLst/>
                <a:rect l="l" t="t" r="r" b="b"/>
                <a:pathLst>
                  <a:path w="2460908" h="517540">
                    <a:moveTo>
                      <a:pt x="0" y="0"/>
                    </a:moveTo>
                    <a:lnTo>
                      <a:pt x="2460908" y="0"/>
                    </a:lnTo>
                    <a:lnTo>
                      <a:pt x="2460908" y="517540"/>
                    </a:lnTo>
                    <a:lnTo>
                      <a:pt x="0" y="517540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/>
              </a:p>
            </p:txBody>
          </p:sp>
        </p:grp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14C05C36-B747-5DA3-A2D9-1071578AB044}"/>
                </a:ext>
              </a:extLst>
            </p:cNvPr>
            <p:cNvSpPr/>
            <p:nvPr/>
          </p:nvSpPr>
          <p:spPr>
            <a:xfrm>
              <a:off x="4218742" y="8326491"/>
              <a:ext cx="2721731" cy="2591104"/>
            </a:xfrm>
            <a:custGeom>
              <a:avLst/>
              <a:gdLst/>
              <a:ahLst/>
              <a:cxnLst/>
              <a:rect l="l" t="t" r="r" b="b"/>
              <a:pathLst>
                <a:path w="3070074" h="3070074">
                  <a:moveTo>
                    <a:pt x="0" y="0"/>
                  </a:moveTo>
                  <a:lnTo>
                    <a:pt x="3070074" y="0"/>
                  </a:lnTo>
                  <a:lnTo>
                    <a:pt x="3070074" y="3070074"/>
                  </a:lnTo>
                  <a:lnTo>
                    <a:pt x="0" y="3070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6271E591-EF50-C385-AFED-D76BDD8DE310}"/>
                </a:ext>
              </a:extLst>
            </p:cNvPr>
            <p:cNvSpPr/>
            <p:nvPr/>
          </p:nvSpPr>
          <p:spPr>
            <a:xfrm>
              <a:off x="428369" y="8946143"/>
              <a:ext cx="3195931" cy="1120631"/>
            </a:xfrm>
            <a:custGeom>
              <a:avLst/>
              <a:gdLst/>
              <a:ahLst/>
              <a:cxnLst/>
              <a:rect l="l" t="t" r="r" b="b"/>
              <a:pathLst>
                <a:path w="4088559" h="1229485">
                  <a:moveTo>
                    <a:pt x="0" y="0"/>
                  </a:moveTo>
                  <a:lnTo>
                    <a:pt x="4088559" y="0"/>
                  </a:lnTo>
                  <a:lnTo>
                    <a:pt x="4088559" y="1229485"/>
                  </a:lnTo>
                  <a:lnTo>
                    <a:pt x="0" y="12294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575E1A97-3EC5-5091-0D1F-DE1A00DE6C56}"/>
                </a:ext>
              </a:extLst>
            </p:cNvPr>
            <p:cNvSpPr/>
            <p:nvPr/>
          </p:nvSpPr>
          <p:spPr>
            <a:xfrm>
              <a:off x="7468281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1AAA91DE-9E2D-9D43-3E82-D6E7AA0C51C2}"/>
                </a:ext>
              </a:extLst>
            </p:cNvPr>
            <p:cNvSpPr/>
            <p:nvPr/>
          </p:nvSpPr>
          <p:spPr>
            <a:xfrm>
              <a:off x="9606433" y="9193826"/>
              <a:ext cx="844947" cy="844947"/>
            </a:xfrm>
            <a:custGeom>
              <a:avLst/>
              <a:gdLst/>
              <a:ahLst/>
              <a:cxnLst/>
              <a:rect l="l" t="t" r="r" b="b"/>
              <a:pathLst>
                <a:path w="844947" h="844947">
                  <a:moveTo>
                    <a:pt x="0" y="0"/>
                  </a:moveTo>
                  <a:lnTo>
                    <a:pt x="844947" y="0"/>
                  </a:lnTo>
                  <a:lnTo>
                    <a:pt x="844947" y="844947"/>
                  </a:lnTo>
                  <a:lnTo>
                    <a:pt x="0" y="8449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CAE61767-4F06-E7E2-CE3F-5ECE4BF98677}"/>
                </a:ext>
              </a:extLst>
            </p:cNvPr>
            <p:cNvSpPr/>
            <p:nvPr/>
          </p:nvSpPr>
          <p:spPr>
            <a:xfrm>
              <a:off x="8526232" y="9161771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1" y="0"/>
                  </a:lnTo>
                  <a:lnTo>
                    <a:pt x="877001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1BFA2329-1ECD-D7FB-98F9-0B9786009186}"/>
                </a:ext>
              </a:extLst>
            </p:cNvPr>
            <p:cNvSpPr/>
            <p:nvPr/>
          </p:nvSpPr>
          <p:spPr>
            <a:xfrm>
              <a:off x="11734778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824C1AA0-96B7-14C0-D6F9-0A09A5F0D328}"/>
                </a:ext>
              </a:extLst>
            </p:cNvPr>
            <p:cNvSpPr/>
            <p:nvPr/>
          </p:nvSpPr>
          <p:spPr>
            <a:xfrm>
              <a:off x="10654580" y="9161771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0" y="0"/>
                  </a:lnTo>
                  <a:lnTo>
                    <a:pt x="877000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702908F8-57B5-74AA-4929-15F86A448AD4}"/>
                </a:ext>
              </a:extLst>
            </p:cNvPr>
            <p:cNvSpPr/>
            <p:nvPr/>
          </p:nvSpPr>
          <p:spPr>
            <a:xfrm>
              <a:off x="12808356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18A8B41B-8706-5225-87DE-EA99AF7EF155}"/>
                </a:ext>
              </a:extLst>
            </p:cNvPr>
            <p:cNvSpPr/>
            <p:nvPr/>
          </p:nvSpPr>
          <p:spPr>
            <a:xfrm>
              <a:off x="13881932" y="9177571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9FD166F1-AF3F-0E9D-5B09-2BDFAD268363}"/>
                </a:ext>
              </a:extLst>
            </p:cNvPr>
            <p:cNvSpPr/>
            <p:nvPr/>
          </p:nvSpPr>
          <p:spPr>
            <a:xfrm>
              <a:off x="16136400" y="9209624"/>
              <a:ext cx="829148" cy="829148"/>
            </a:xfrm>
            <a:custGeom>
              <a:avLst/>
              <a:gdLst/>
              <a:ahLst/>
              <a:cxnLst/>
              <a:rect l="l" t="t" r="r" b="b"/>
              <a:pathLst>
                <a:path w="829148" h="829148">
                  <a:moveTo>
                    <a:pt x="0" y="0"/>
                  </a:moveTo>
                  <a:lnTo>
                    <a:pt x="829147" y="0"/>
                  </a:lnTo>
                  <a:lnTo>
                    <a:pt x="829147" y="829148"/>
                  </a:lnTo>
                  <a:lnTo>
                    <a:pt x="0" y="8291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6DEAB5FF-25C5-4CF9-7E64-FF7D9B5E04C2}"/>
                </a:ext>
              </a:extLst>
            </p:cNvPr>
            <p:cNvSpPr/>
            <p:nvPr/>
          </p:nvSpPr>
          <p:spPr>
            <a:xfrm>
              <a:off x="14977280" y="9193826"/>
              <a:ext cx="955919" cy="911708"/>
            </a:xfrm>
            <a:custGeom>
              <a:avLst/>
              <a:gdLst/>
              <a:ahLst/>
              <a:cxnLst/>
              <a:rect l="l" t="t" r="r" b="b"/>
              <a:pathLst>
                <a:path w="955919" h="911708">
                  <a:moveTo>
                    <a:pt x="0" y="0"/>
                  </a:moveTo>
                  <a:lnTo>
                    <a:pt x="955920" y="0"/>
                  </a:lnTo>
                  <a:lnTo>
                    <a:pt x="955920" y="911708"/>
                  </a:lnTo>
                  <a:lnTo>
                    <a:pt x="0" y="9117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7" name="Freeform 20">
              <a:extLst>
                <a:ext uri="{FF2B5EF4-FFF2-40B4-BE49-F238E27FC236}">
                  <a16:creationId xmlns:a16="http://schemas.microsoft.com/office/drawing/2014/main" id="{65340758-8D46-2EC9-1D53-291FFFE23AC9}"/>
                </a:ext>
              </a:extLst>
            </p:cNvPr>
            <p:cNvSpPr/>
            <p:nvPr/>
          </p:nvSpPr>
          <p:spPr>
            <a:xfrm>
              <a:off x="17549086" y="8671650"/>
              <a:ext cx="3071885" cy="2170358"/>
            </a:xfrm>
            <a:custGeom>
              <a:avLst/>
              <a:gdLst/>
              <a:ahLst/>
              <a:cxnLst/>
              <a:rect l="l" t="t" r="r" b="b"/>
              <a:pathLst>
                <a:path w="3071885" h="2170358">
                  <a:moveTo>
                    <a:pt x="0" y="0"/>
                  </a:moveTo>
                  <a:lnTo>
                    <a:pt x="3071886" y="0"/>
                  </a:lnTo>
                  <a:lnTo>
                    <a:pt x="3071886" y="2170358"/>
                  </a:lnTo>
                  <a:lnTo>
                    <a:pt x="0" y="21703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/>
              <a:stretch>
                <a:fillRect t="-5300" r="-9322" b="-5300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</p:grpSp>
      <p:sp>
        <p:nvSpPr>
          <p:cNvPr id="40" name="TextBox 5">
            <a:extLst>
              <a:ext uri="{FF2B5EF4-FFF2-40B4-BE49-F238E27FC236}">
                <a16:creationId xmlns:a16="http://schemas.microsoft.com/office/drawing/2014/main" id="{00D40040-5F7F-EE53-3371-A9814F662AAF}"/>
              </a:ext>
            </a:extLst>
          </p:cNvPr>
          <p:cNvSpPr txBox="1"/>
          <p:nvPr/>
        </p:nvSpPr>
        <p:spPr>
          <a:xfrm>
            <a:off x="15799129" y="9264732"/>
            <a:ext cx="2514600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>
                <a:solidFill>
                  <a:srgbClr val="6B777D"/>
                </a:solidFill>
                <a:latin typeface="TTInterfacesRegular"/>
              </a:rPr>
              <a:t>With the support of Horizon Europe funded </a:t>
            </a:r>
            <a:r>
              <a:rPr lang="en-US" i="1" dirty="0">
                <a:solidFill>
                  <a:srgbClr val="6B777D"/>
                </a:solidFill>
                <a:ea typeface="+mn-lt"/>
                <a:cs typeface="+mn-lt"/>
              </a:rPr>
              <a:t>MAGICA project</a:t>
            </a:r>
            <a:endParaRPr lang="en-US" i="1" dirty="0">
              <a:solidFill>
                <a:srgbClr val="6B777D"/>
              </a:solidFill>
              <a:latin typeface="TTInterfacesRegular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CB1071C8-6A2C-42CD-C773-FE40FD97AC1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5801601" y="8637482"/>
            <a:ext cx="1835729" cy="614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6" name="Group 6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8" name="Freeform 8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6" name="TextBox 16"/>
          <p:cNvSpPr txBox="1"/>
          <p:nvPr/>
        </p:nvSpPr>
        <p:spPr>
          <a:xfrm>
            <a:off x="3082813" y="729615"/>
            <a:ext cx="13468945" cy="617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30"/>
              </a:lnSpc>
            </a:pPr>
            <a:r>
              <a:rPr lang="en-US" sz="42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Knowledge gaps: objective and scoping process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082813" y="1692983"/>
            <a:ext cx="13604987" cy="3347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5"/>
              </a:lnSpc>
              <a:spcBef>
                <a:spcPct val="0"/>
              </a:spcBef>
            </a:pPr>
            <a:r>
              <a:rPr lang="en-US" sz="2500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Objective</a:t>
            </a:r>
            <a:r>
              <a:rPr lang="en-US" sz="25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Address uneven knowledge on sea level rise (SLR) </a:t>
            </a:r>
            <a:r>
              <a:rPr lang="en-US" sz="2500" b="1" dirty="0">
                <a:solidFill>
                  <a:schemeClr val="tx2">
                    <a:lumMod val="7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data availability</a:t>
            </a:r>
            <a:r>
              <a:rPr lang="en-US" sz="25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500" b="1" dirty="0">
                <a:solidFill>
                  <a:schemeClr val="tx2">
                    <a:lumMod val="7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impacts</a:t>
            </a:r>
            <a:r>
              <a:rPr lang="en-US" sz="25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and </a:t>
            </a:r>
            <a:r>
              <a:rPr lang="en-US" sz="2500" b="1" dirty="0">
                <a:solidFill>
                  <a:schemeClr val="tx2">
                    <a:lumMod val="7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adaptation</a:t>
            </a:r>
            <a:r>
              <a:rPr lang="en-US" sz="25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across Europe’s diverse regions.</a:t>
            </a:r>
          </a:p>
          <a:p>
            <a:pPr algn="l">
              <a:lnSpc>
                <a:spcPts val="2875"/>
              </a:lnSpc>
              <a:spcBef>
                <a:spcPct val="0"/>
              </a:spcBef>
            </a:pPr>
            <a:endParaRPr lang="en-US" sz="25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2875"/>
              </a:lnSpc>
              <a:spcBef>
                <a:spcPct val="0"/>
              </a:spcBef>
            </a:pPr>
            <a:r>
              <a:rPr lang="en-US" sz="2500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Approach</a:t>
            </a:r>
            <a:r>
              <a:rPr lang="en-US" sz="25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Bottom-up scoping to identify </a:t>
            </a:r>
            <a:r>
              <a:rPr lang="en-US" sz="2500" b="1" dirty="0">
                <a:solidFill>
                  <a:schemeClr val="tx2">
                    <a:lumMod val="7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regional</a:t>
            </a:r>
            <a:r>
              <a:rPr lang="en-US" sz="25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SLR knowledge gaps, </a:t>
            </a:r>
          </a:p>
          <a:p>
            <a:pPr algn="l">
              <a:lnSpc>
                <a:spcPts val="2875"/>
              </a:lnSpc>
              <a:spcBef>
                <a:spcPct val="0"/>
              </a:spcBef>
            </a:pPr>
            <a:r>
              <a:rPr lang="en-US" sz="25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through </a:t>
            </a:r>
          </a:p>
          <a:p>
            <a:pPr algn="l">
              <a:lnSpc>
                <a:spcPts val="2875"/>
              </a:lnSpc>
              <a:spcBef>
                <a:spcPct val="0"/>
              </a:spcBef>
            </a:pPr>
            <a:endParaRPr lang="en-US" sz="25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39759" lvl="1" indent="-269880" algn="l">
              <a:lnSpc>
                <a:spcPts val="2875"/>
              </a:lnSpc>
              <a:buFont typeface="Arial"/>
              <a:buChar char="•"/>
            </a:pPr>
            <a:r>
              <a:rPr lang="en-US" sz="2500" b="1" dirty="0">
                <a:solidFill>
                  <a:schemeClr val="tx2">
                    <a:lumMod val="75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surveys</a:t>
            </a: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</a:p>
          <a:p>
            <a:pPr marL="539759" lvl="1" indent="-269880" algn="l">
              <a:lnSpc>
                <a:spcPts val="2875"/>
              </a:lnSpc>
              <a:buFont typeface="Arial"/>
              <a:buChar char="•"/>
            </a:pPr>
            <a:r>
              <a:rPr lang="en-US" sz="2500" b="1" dirty="0">
                <a:solidFill>
                  <a:schemeClr val="tx2">
                    <a:lumMod val="75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workshops</a:t>
            </a:r>
            <a:r>
              <a:rPr lang="en-US" sz="25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and </a:t>
            </a:r>
          </a:p>
          <a:p>
            <a:pPr marL="539759" lvl="1" indent="-269880" algn="l">
              <a:lnSpc>
                <a:spcPts val="2875"/>
              </a:lnSpc>
              <a:buFont typeface="Arial"/>
              <a:buChar char="•"/>
            </a:pPr>
            <a:r>
              <a:rPr lang="en-US" sz="2500" b="1" dirty="0">
                <a:solidFill>
                  <a:schemeClr val="tx2">
                    <a:lumMod val="75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conference</a:t>
            </a:r>
            <a:r>
              <a:rPr lang="en-US" sz="2500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CA6CC04-EAEF-4258-BD3F-7FCB239D9F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06218" y="5283496"/>
            <a:ext cx="6283452" cy="476707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153897D-3FC4-4315-8D07-F823324D7A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963400" y="3449951"/>
            <a:ext cx="4155439" cy="55205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4">
            <a:extLst>
              <a:ext uri="{FF2B5EF4-FFF2-40B4-BE49-F238E27FC236}">
                <a16:creationId xmlns:a16="http://schemas.microsoft.com/office/drawing/2014/main" id="{18518236-47BC-4F8D-BD6F-45F0FBCE6EC8}"/>
              </a:ext>
            </a:extLst>
          </p:cNvPr>
          <p:cNvSpPr/>
          <p:nvPr/>
        </p:nvSpPr>
        <p:spPr>
          <a:xfrm>
            <a:off x="3064134" y="6331661"/>
            <a:ext cx="9439531" cy="3386353"/>
          </a:xfrm>
          <a:custGeom>
            <a:avLst/>
            <a:gdLst/>
            <a:ahLst/>
            <a:cxnLst/>
            <a:rect l="l" t="t" r="r" b="b"/>
            <a:pathLst>
              <a:path w="9439531" h="7775814">
                <a:moveTo>
                  <a:pt x="0" y="0"/>
                </a:moveTo>
                <a:lnTo>
                  <a:pt x="9439531" y="0"/>
                </a:lnTo>
                <a:lnTo>
                  <a:pt x="9439531" y="7775813"/>
                </a:lnTo>
                <a:lnTo>
                  <a:pt x="0" y="77758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9622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5300" r="-9322" b="-5300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6" name="Group 6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8" name="Freeform 8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343068" r="-60808" b="-2300"/>
              </a:stretch>
            </a:blipFill>
          </p:spPr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4" name="Freeform 14"/>
          <p:cNvSpPr/>
          <p:nvPr/>
        </p:nvSpPr>
        <p:spPr>
          <a:xfrm>
            <a:off x="2598707" y="1190038"/>
            <a:ext cx="5343833" cy="4852775"/>
          </a:xfrm>
          <a:custGeom>
            <a:avLst/>
            <a:gdLst/>
            <a:ahLst/>
            <a:cxnLst/>
            <a:rect l="l" t="t" r="r" b="b"/>
            <a:pathLst>
              <a:path w="9439531" h="7775814">
                <a:moveTo>
                  <a:pt x="0" y="0"/>
                </a:moveTo>
                <a:lnTo>
                  <a:pt x="9439531" y="0"/>
                </a:lnTo>
                <a:lnTo>
                  <a:pt x="9439531" y="7775813"/>
                </a:lnTo>
                <a:lnTo>
                  <a:pt x="0" y="77758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593" r="-66039" b="-73482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5" name="TextBox 15"/>
          <p:cNvSpPr txBox="1"/>
          <p:nvPr/>
        </p:nvSpPr>
        <p:spPr>
          <a:xfrm>
            <a:off x="3103361" y="337185"/>
            <a:ext cx="13416360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00"/>
              </a:lnSpc>
            </a:pPr>
            <a:r>
              <a:rPr lang="en-US" sz="4000" b="1" dirty="0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Knowledge gaps: online survey (SLR information) 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3B193F9-18C5-4450-99CF-71D39BE9D6C6}"/>
              </a:ext>
            </a:extLst>
          </p:cNvPr>
          <p:cNvSpPr txBox="1"/>
          <p:nvPr/>
        </p:nvSpPr>
        <p:spPr>
          <a:xfrm>
            <a:off x="8489273" y="1631224"/>
            <a:ext cx="96746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0" dirty="0">
                <a:solidFill>
                  <a:schemeClr val="tx2">
                    <a:lumMod val="75000"/>
                  </a:schemeClr>
                </a:solidFill>
                <a:effectLst/>
                <a:latin typeface="Montserrat" panose="00000500000000000000" pitchFamily="2" charset="0"/>
              </a:rPr>
              <a:t>From the perspective of your work, what are the </a:t>
            </a:r>
            <a:r>
              <a:rPr lang="en-US" sz="2400" b="1" i="0" dirty="0">
                <a:solidFill>
                  <a:schemeClr val="tx2">
                    <a:lumMod val="75000"/>
                  </a:schemeClr>
                </a:solidFill>
                <a:effectLst/>
                <a:latin typeface="Montserrat" panose="00000500000000000000" pitchFamily="2" charset="0"/>
              </a:rPr>
              <a:t>largest knowledge gaps in SLR</a:t>
            </a:r>
            <a:r>
              <a:rPr lang="en-US" sz="2400" i="0" dirty="0">
                <a:solidFill>
                  <a:schemeClr val="tx2">
                    <a:lumMod val="75000"/>
                  </a:schemeClr>
                </a:solidFill>
                <a:effectLst/>
                <a:latin typeface="Montserrat" panose="00000500000000000000" pitchFamily="2" charset="0"/>
              </a:rPr>
              <a:t>?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3B1408F-292B-4F45-B350-5BE528D64077}"/>
              </a:ext>
            </a:extLst>
          </p:cNvPr>
          <p:cNvGrpSpPr/>
          <p:nvPr/>
        </p:nvGrpSpPr>
        <p:grpSpPr>
          <a:xfrm>
            <a:off x="9094430" y="2734259"/>
            <a:ext cx="6115040" cy="2586852"/>
            <a:chOff x="9094430" y="2734259"/>
            <a:chExt cx="6115040" cy="2586852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04AA149E-791B-471E-B154-0D55489E43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145"/>
            <a:stretch/>
          </p:blipFill>
          <p:spPr bwMode="auto">
            <a:xfrm>
              <a:off x="9811541" y="2740861"/>
              <a:ext cx="5397929" cy="2580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D851131-5F9F-4456-9D4C-CCE50CEE60E5}"/>
                </a:ext>
              </a:extLst>
            </p:cNvPr>
            <p:cNvSpPr txBox="1"/>
            <p:nvPr/>
          </p:nvSpPr>
          <p:spPr>
            <a:xfrm>
              <a:off x="9094430" y="2734259"/>
              <a:ext cx="171060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2400" i="0" dirty="0">
                  <a:solidFill>
                    <a:srgbClr val="0070C0"/>
                  </a:solidFill>
                  <a:effectLst/>
                  <a:latin typeface="Montserrat" panose="00000500000000000000" pitchFamily="2" charset="0"/>
                </a:rPr>
                <a:t>scientists</a:t>
              </a:r>
              <a:endParaRPr lang="en-US" sz="2400" dirty="0">
                <a:solidFill>
                  <a:srgbClr val="0070C0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341E021-2B87-4BE2-92C8-2293F8F00FF4}"/>
              </a:ext>
            </a:extLst>
          </p:cNvPr>
          <p:cNvGrpSpPr/>
          <p:nvPr/>
        </p:nvGrpSpPr>
        <p:grpSpPr>
          <a:xfrm>
            <a:off x="12394858" y="5339987"/>
            <a:ext cx="5563693" cy="2668184"/>
            <a:chOff x="12394858" y="5339987"/>
            <a:chExt cx="5563693" cy="2668184"/>
          </a:xfrm>
        </p:grpSpPr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1E743EB4-FD5C-482C-9086-649A597E274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46"/>
            <a:stretch/>
          </p:blipFill>
          <p:spPr bwMode="auto">
            <a:xfrm>
              <a:off x="13326614" y="5427921"/>
              <a:ext cx="4631937" cy="2580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E854219-FC2F-4156-93FF-4697A188C43A}"/>
                </a:ext>
              </a:extLst>
            </p:cNvPr>
            <p:cNvSpPr txBox="1"/>
            <p:nvPr/>
          </p:nvSpPr>
          <p:spPr>
            <a:xfrm>
              <a:off x="12394858" y="5339987"/>
              <a:ext cx="226248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rgbClr val="0070C0"/>
                  </a:solidFill>
                  <a:latin typeface="Montserrat" panose="00000500000000000000" pitchFamily="2" charset="0"/>
                </a:rPr>
                <a:t>government</a:t>
              </a:r>
            </a:p>
          </p:txBody>
        </p:sp>
      </p:grp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EA9FDC4-7A1D-4968-B512-215DAAE8E6BB}"/>
              </a:ext>
            </a:extLst>
          </p:cNvPr>
          <p:cNvCxnSpPr>
            <a:cxnSpLocks/>
          </p:cNvCxnSpPr>
          <p:nvPr/>
        </p:nvCxnSpPr>
        <p:spPr>
          <a:xfrm flipV="1">
            <a:off x="12113541" y="8650474"/>
            <a:ext cx="577364" cy="71421"/>
          </a:xfrm>
          <a:prstGeom prst="straightConnector1">
            <a:avLst/>
          </a:prstGeom>
          <a:ln w="63500">
            <a:solidFill>
              <a:srgbClr val="FF0000"/>
            </a:solidFill>
            <a:headEnd type="stealth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B96F14F-32C5-4AE9-951D-5DAB05602910}"/>
              </a:ext>
            </a:extLst>
          </p:cNvPr>
          <p:cNvCxnSpPr>
            <a:cxnSpLocks/>
          </p:cNvCxnSpPr>
          <p:nvPr/>
        </p:nvCxnSpPr>
        <p:spPr>
          <a:xfrm>
            <a:off x="7652988" y="8919064"/>
            <a:ext cx="495300" cy="519806"/>
          </a:xfrm>
          <a:prstGeom prst="straightConnector1">
            <a:avLst/>
          </a:prstGeom>
          <a:ln w="63500">
            <a:solidFill>
              <a:srgbClr val="FF0000"/>
            </a:solidFill>
            <a:headEnd type="stealth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4"/>
          <p:cNvSpPr/>
          <p:nvPr/>
        </p:nvSpPr>
        <p:spPr>
          <a:xfrm>
            <a:off x="11167267" y="2933700"/>
            <a:ext cx="6548210" cy="6199888"/>
          </a:xfrm>
          <a:custGeom>
            <a:avLst/>
            <a:gdLst/>
            <a:ahLst/>
            <a:cxnLst/>
            <a:rect l="l" t="t" r="r" b="b"/>
            <a:pathLst>
              <a:path w="12749030" h="5912363">
                <a:moveTo>
                  <a:pt x="0" y="0"/>
                </a:moveTo>
                <a:lnTo>
                  <a:pt x="12749030" y="0"/>
                </a:lnTo>
                <a:lnTo>
                  <a:pt x="12749030" y="5912363"/>
                </a:lnTo>
                <a:lnTo>
                  <a:pt x="0" y="59123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1" t="-8436" r="-117576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5300" r="-9322" b="-5300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6" name="Group 6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8" name="Freeform 8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343068" r="-60808" b="-2300"/>
              </a:stretch>
            </a:blipFill>
          </p:spPr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3103361" y="337185"/>
            <a:ext cx="1110902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00"/>
              </a:lnSpc>
            </a:pPr>
            <a:r>
              <a:rPr lang="en-US" sz="40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Knowledge gaps: online survey (impacts) </a:t>
            </a: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4244B626-7C5C-41A4-8AE4-4BCB58AEAFE2}"/>
              </a:ext>
            </a:extLst>
          </p:cNvPr>
          <p:cNvSpPr/>
          <p:nvPr/>
        </p:nvSpPr>
        <p:spPr>
          <a:xfrm>
            <a:off x="3046055" y="1822440"/>
            <a:ext cx="7700997" cy="6199888"/>
          </a:xfrm>
          <a:custGeom>
            <a:avLst/>
            <a:gdLst/>
            <a:ahLst/>
            <a:cxnLst/>
            <a:rect l="l" t="t" r="r" b="b"/>
            <a:pathLst>
              <a:path w="12749030" h="5912363">
                <a:moveTo>
                  <a:pt x="0" y="0"/>
                </a:moveTo>
                <a:lnTo>
                  <a:pt x="12749030" y="0"/>
                </a:lnTo>
                <a:lnTo>
                  <a:pt x="12749030" y="5912363"/>
                </a:lnTo>
                <a:lnTo>
                  <a:pt x="0" y="59123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957" t="-11667" r="-1" b="-4831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33981B-3003-4669-B6BA-3C9F2DDFBBF4}"/>
              </a:ext>
            </a:extLst>
          </p:cNvPr>
          <p:cNvSpPr txBox="1"/>
          <p:nvPr/>
        </p:nvSpPr>
        <p:spPr>
          <a:xfrm>
            <a:off x="2974948" y="8234975"/>
            <a:ext cx="92260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Relevance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 of specific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SLR-induced impacts 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in each sea basin (% respondents who identified these impacts).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6386F14-7D4E-4003-A352-2549DFF5184C}"/>
              </a:ext>
            </a:extLst>
          </p:cNvPr>
          <p:cNvSpPr txBox="1"/>
          <p:nvPr/>
        </p:nvSpPr>
        <p:spPr>
          <a:xfrm>
            <a:off x="10949751" y="1416555"/>
            <a:ext cx="71307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High-quality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and </a:t>
            </a:r>
            <a:r>
              <a:rPr lang="en-US" sz="2400" b="1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up-to-date assessments 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of SLR-induced impacts are available for making decisions on planning</a:t>
            </a:r>
            <a:endParaRPr lang="en-US" sz="2400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3D0E38E-EED5-49EE-A87E-3368A0C85BF0}"/>
              </a:ext>
            </a:extLst>
          </p:cNvPr>
          <p:cNvCxnSpPr>
            <a:cxnSpLocks/>
          </p:cNvCxnSpPr>
          <p:nvPr/>
        </p:nvCxnSpPr>
        <p:spPr>
          <a:xfrm flipV="1">
            <a:off x="9525000" y="4076700"/>
            <a:ext cx="685800" cy="457200"/>
          </a:xfrm>
          <a:prstGeom prst="straightConnector1">
            <a:avLst/>
          </a:prstGeom>
          <a:ln w="63500">
            <a:solidFill>
              <a:srgbClr val="FF0000"/>
            </a:solidFill>
            <a:headEnd type="stealth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5"/>
          <p:cNvSpPr/>
          <p:nvPr/>
        </p:nvSpPr>
        <p:spPr>
          <a:xfrm>
            <a:off x="4447808" y="1065507"/>
            <a:ext cx="10544837" cy="4442709"/>
          </a:xfrm>
          <a:custGeom>
            <a:avLst/>
            <a:gdLst/>
            <a:ahLst/>
            <a:cxnLst/>
            <a:rect l="l" t="t" r="r" b="b"/>
            <a:pathLst>
              <a:path w="14437456" h="5215531">
                <a:moveTo>
                  <a:pt x="0" y="0"/>
                </a:moveTo>
                <a:lnTo>
                  <a:pt x="14437456" y="0"/>
                </a:lnTo>
                <a:lnTo>
                  <a:pt x="14437456" y="5215531"/>
                </a:lnTo>
                <a:lnTo>
                  <a:pt x="0" y="52155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67266" b="-2222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5300" r="-9322" b="-5300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6" name="Group 6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8" name="Freeform 8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343068" r="-60808" b="-2300"/>
              </a:stretch>
            </a:blipFill>
          </p:spPr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4" name="TextBox 14"/>
          <p:cNvSpPr txBox="1"/>
          <p:nvPr/>
        </p:nvSpPr>
        <p:spPr>
          <a:xfrm>
            <a:off x="3103361" y="337185"/>
            <a:ext cx="11889284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00"/>
              </a:lnSpc>
            </a:pPr>
            <a:r>
              <a:rPr lang="en-US" sz="4000" b="1" dirty="0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Knowledge gaps: online survey (adaptation) </a:t>
            </a:r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4B532CFB-CCD4-4B6B-BB91-8755AE62BCFE}"/>
              </a:ext>
            </a:extLst>
          </p:cNvPr>
          <p:cNvSpPr/>
          <p:nvPr/>
        </p:nvSpPr>
        <p:spPr>
          <a:xfrm>
            <a:off x="8229600" y="1490214"/>
            <a:ext cx="3404635" cy="884463"/>
          </a:xfrm>
          <a:custGeom>
            <a:avLst/>
            <a:gdLst/>
            <a:ahLst/>
            <a:cxnLst/>
            <a:rect l="l" t="t" r="r" b="b"/>
            <a:pathLst>
              <a:path w="14437456" h="5215531">
                <a:moveTo>
                  <a:pt x="0" y="0"/>
                </a:moveTo>
                <a:lnTo>
                  <a:pt x="14437456" y="0"/>
                </a:lnTo>
                <a:lnTo>
                  <a:pt x="14437456" y="5215531"/>
                </a:lnTo>
                <a:lnTo>
                  <a:pt x="0" y="52155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3523" t="-489684" r="-170530" b="1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3F5336-BD83-436A-9967-D7B5B4FAF0AC}"/>
              </a:ext>
            </a:extLst>
          </p:cNvPr>
          <p:cNvSpPr txBox="1"/>
          <p:nvPr/>
        </p:nvSpPr>
        <p:spPr>
          <a:xfrm>
            <a:off x="2819400" y="5386405"/>
            <a:ext cx="132306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chemeClr val="tx2">
                    <a:lumMod val="75000"/>
                  </a:schemeClr>
                </a:solidFill>
                <a:effectLst/>
                <a:latin typeface="Montserrat" panose="00000500000000000000" pitchFamily="2" charset="0"/>
              </a:rPr>
              <a:t>Are there other </a:t>
            </a:r>
            <a:r>
              <a:rPr lang="en-US" sz="2400" b="1" i="0" dirty="0">
                <a:solidFill>
                  <a:schemeClr val="tx2">
                    <a:lumMod val="75000"/>
                  </a:schemeClr>
                </a:solidFill>
                <a:effectLst/>
                <a:latin typeface="Montserrat" panose="00000500000000000000" pitchFamily="2" charset="0"/>
              </a:rPr>
              <a:t>decisions/purposes </a:t>
            </a:r>
            <a:r>
              <a:rPr lang="en-US" sz="2400" b="0" i="0" dirty="0">
                <a:solidFill>
                  <a:schemeClr val="tx2">
                    <a:lumMod val="75000"/>
                  </a:schemeClr>
                </a:solidFill>
                <a:effectLst/>
                <a:latin typeface="Montserrat" panose="00000500000000000000" pitchFamily="2" charset="0"/>
              </a:rPr>
              <a:t>for which you </a:t>
            </a:r>
            <a:r>
              <a:rPr lang="en-US" sz="2400" b="1" i="0" dirty="0">
                <a:solidFill>
                  <a:schemeClr val="tx2">
                    <a:lumMod val="75000"/>
                  </a:schemeClr>
                </a:solidFill>
                <a:effectLst/>
                <a:latin typeface="Montserrat" panose="00000500000000000000" pitchFamily="2" charset="0"/>
              </a:rPr>
              <a:t>currently do not consider SLR </a:t>
            </a:r>
            <a:r>
              <a:rPr lang="en-US" sz="2400" b="0" i="0" dirty="0">
                <a:solidFill>
                  <a:schemeClr val="tx2">
                    <a:lumMod val="75000"/>
                  </a:schemeClr>
                </a:solidFill>
                <a:effectLst/>
                <a:latin typeface="Montserrat" panose="00000500000000000000" pitchFamily="2" charset="0"/>
              </a:rPr>
              <a:t>but for which you think it would </a:t>
            </a:r>
            <a:r>
              <a:rPr lang="en-US" sz="2400" b="1" i="0" dirty="0">
                <a:solidFill>
                  <a:schemeClr val="tx2">
                    <a:lumMod val="75000"/>
                  </a:schemeClr>
                </a:solidFill>
                <a:effectLst/>
                <a:latin typeface="Montserrat" panose="00000500000000000000" pitchFamily="2" charset="0"/>
              </a:rPr>
              <a:t>be important to do so</a:t>
            </a:r>
            <a:r>
              <a:rPr lang="en-US" sz="2400" b="0" i="0" dirty="0">
                <a:solidFill>
                  <a:schemeClr val="tx2">
                    <a:lumMod val="75000"/>
                  </a:schemeClr>
                </a:solidFill>
                <a:effectLst/>
                <a:latin typeface="Montserrat" panose="00000500000000000000" pitchFamily="2" charset="0"/>
              </a:rPr>
              <a:t>?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51E2945-B522-4015-A0C6-7921D511BCCD}"/>
              </a:ext>
            </a:extLst>
          </p:cNvPr>
          <p:cNvCxnSpPr>
            <a:cxnSpLocks/>
          </p:cNvCxnSpPr>
          <p:nvPr/>
        </p:nvCxnSpPr>
        <p:spPr>
          <a:xfrm flipH="1" flipV="1">
            <a:off x="3733800" y="3527867"/>
            <a:ext cx="1034299" cy="381002"/>
          </a:xfrm>
          <a:prstGeom prst="straightConnector1">
            <a:avLst/>
          </a:prstGeom>
          <a:ln w="63500">
            <a:solidFill>
              <a:srgbClr val="FF0000"/>
            </a:solidFill>
            <a:headEnd type="stealth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863D242-3CE5-4735-B2C4-4A5BC8F582C9}"/>
              </a:ext>
            </a:extLst>
          </p:cNvPr>
          <p:cNvCxnSpPr>
            <a:cxnSpLocks/>
          </p:cNvCxnSpPr>
          <p:nvPr/>
        </p:nvCxnSpPr>
        <p:spPr>
          <a:xfrm flipV="1">
            <a:off x="14393998" y="3981556"/>
            <a:ext cx="969208" cy="207073"/>
          </a:xfrm>
          <a:prstGeom prst="straightConnector1">
            <a:avLst/>
          </a:prstGeom>
          <a:ln w="63500">
            <a:solidFill>
              <a:srgbClr val="FF0000"/>
            </a:solidFill>
            <a:headEnd type="stealth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78333D2-3EA3-43E4-9692-282B7B760B5D}"/>
              </a:ext>
            </a:extLst>
          </p:cNvPr>
          <p:cNvGrpSpPr/>
          <p:nvPr/>
        </p:nvGrpSpPr>
        <p:grpSpPr>
          <a:xfrm>
            <a:off x="3733800" y="6627824"/>
            <a:ext cx="5960703" cy="2841464"/>
            <a:chOff x="2878498" y="6335271"/>
            <a:chExt cx="5960703" cy="2841464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1A13ADAB-4C2A-4729-BB8E-0C75A56E645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761"/>
            <a:stretch/>
          </p:blipFill>
          <p:spPr bwMode="auto">
            <a:xfrm>
              <a:off x="3396317" y="6335271"/>
              <a:ext cx="5442884" cy="2841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7BF1450-8C57-4B20-8401-2D665630FE67}"/>
                </a:ext>
              </a:extLst>
            </p:cNvPr>
            <p:cNvSpPr txBox="1"/>
            <p:nvPr/>
          </p:nvSpPr>
          <p:spPr>
            <a:xfrm>
              <a:off x="2878498" y="6371875"/>
              <a:ext cx="171060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2400" i="0" dirty="0">
                  <a:solidFill>
                    <a:srgbClr val="0070C0"/>
                  </a:solidFill>
                  <a:effectLst/>
                  <a:latin typeface="Montserrat" panose="00000500000000000000" pitchFamily="2" charset="0"/>
                </a:rPr>
                <a:t>scientists</a:t>
              </a:r>
              <a:endParaRPr lang="en-US" sz="2400" dirty="0">
                <a:solidFill>
                  <a:srgbClr val="0070C0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4887F01-C786-472B-BFBC-2379D54D205A}"/>
              </a:ext>
            </a:extLst>
          </p:cNvPr>
          <p:cNvGrpSpPr/>
          <p:nvPr/>
        </p:nvGrpSpPr>
        <p:grpSpPr>
          <a:xfrm>
            <a:off x="10448364" y="6129036"/>
            <a:ext cx="5952774" cy="2841464"/>
            <a:chOff x="11201932" y="6245093"/>
            <a:chExt cx="5952774" cy="2841464"/>
          </a:xfrm>
        </p:grpSpPr>
        <p:pic>
          <p:nvPicPr>
            <p:cNvPr id="29" name="Picture 2">
              <a:extLst>
                <a:ext uri="{FF2B5EF4-FFF2-40B4-BE49-F238E27FC236}">
                  <a16:creationId xmlns:a16="http://schemas.microsoft.com/office/drawing/2014/main" id="{A2702F91-1D14-4A42-898A-04DD731EA42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16"/>
            <a:stretch/>
          </p:blipFill>
          <p:spPr bwMode="auto">
            <a:xfrm>
              <a:off x="12159981" y="6245093"/>
              <a:ext cx="4994725" cy="2841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05330B5-B4C1-4FE1-A932-68947CA57D5A}"/>
                </a:ext>
              </a:extLst>
            </p:cNvPr>
            <p:cNvSpPr txBox="1"/>
            <p:nvPr/>
          </p:nvSpPr>
          <p:spPr>
            <a:xfrm>
              <a:off x="11201932" y="6321582"/>
              <a:ext cx="226248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rgbClr val="0070C0"/>
                  </a:solidFill>
                  <a:latin typeface="Montserrat" panose="00000500000000000000" pitchFamily="2" charset="0"/>
                </a:rPr>
                <a:t>government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6" name="Group 6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8" name="Freeform 8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4" name="TextBox 14"/>
          <p:cNvSpPr txBox="1"/>
          <p:nvPr/>
        </p:nvSpPr>
        <p:spPr>
          <a:xfrm>
            <a:off x="3105359" y="1789506"/>
            <a:ext cx="9963051" cy="7432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21"/>
              </a:lnSpc>
            </a:pPr>
            <a:r>
              <a:rPr lang="en-US" sz="2515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SLR Information: </a:t>
            </a: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r>
              <a: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Insufficient climate data for local areas (esp. estuaries and human-activity zones)</a:t>
            </a: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r>
              <a: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Need localized, high-resolution data for SL projections </a:t>
            </a: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r>
              <a: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Better understanding of extreme events</a:t>
            </a:r>
          </a:p>
          <a:p>
            <a:pPr algn="l">
              <a:lnSpc>
                <a:spcPts val="3521"/>
              </a:lnSpc>
            </a:pPr>
            <a:endParaRPr lang="en-US" sz="25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521"/>
              </a:lnSpc>
            </a:pPr>
            <a:r>
              <a:rPr lang="en-US" sz="2515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Impacts:</a:t>
            </a:r>
            <a:r>
              <a: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r>
              <a: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Need to assess combined effects of hazards (e.g., floods, erosion, salt intrusion) </a:t>
            </a: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r>
              <a: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Important to catalogue historical events and share knowledge across regions</a:t>
            </a:r>
          </a:p>
          <a:p>
            <a:pPr algn="l">
              <a:lnSpc>
                <a:spcPts val="3521"/>
              </a:lnSpc>
            </a:pPr>
            <a:endParaRPr lang="en-US" sz="25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521"/>
              </a:lnSpc>
            </a:pPr>
            <a:r>
              <a:rPr lang="en-US" sz="2515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Adaptation and Decision-Making</a:t>
            </a:r>
            <a:r>
              <a: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r>
              <a: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Clarity in Adaptation methods (including nature-based solutions), cross-country policy comparison</a:t>
            </a: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r>
              <a: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Community engagement essential</a:t>
            </a:r>
          </a:p>
          <a:p>
            <a:pPr algn="l">
              <a:lnSpc>
                <a:spcPts val="3521"/>
              </a:lnSpc>
            </a:pPr>
            <a:endParaRPr lang="en-US" sz="25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2877473" y="2928385"/>
            <a:ext cx="4660762" cy="5383718"/>
          </a:xfrm>
          <a:custGeom>
            <a:avLst/>
            <a:gdLst/>
            <a:ahLst/>
            <a:cxnLst/>
            <a:rect l="l" t="t" r="r" b="b"/>
            <a:pathLst>
              <a:path w="4660762" h="5383718">
                <a:moveTo>
                  <a:pt x="0" y="0"/>
                </a:moveTo>
                <a:lnTo>
                  <a:pt x="4660761" y="0"/>
                </a:lnTo>
                <a:lnTo>
                  <a:pt x="4660761" y="5383718"/>
                </a:lnTo>
                <a:lnTo>
                  <a:pt x="0" y="538371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3105359" y="744537"/>
            <a:ext cx="118887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00"/>
              </a:lnSpc>
            </a:pPr>
            <a:r>
              <a:rPr lang="en-US" sz="40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Knowledge gaps: online scoping workshops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6" name="Group 6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8" name="Freeform 8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4" name="TextBox 14"/>
          <p:cNvSpPr txBox="1"/>
          <p:nvPr/>
        </p:nvSpPr>
        <p:spPr>
          <a:xfrm>
            <a:off x="3112286" y="1965847"/>
            <a:ext cx="13259159" cy="670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r>
              <a:rPr lang="en-US" sz="2800" dirty="0">
                <a:latin typeface="Montserrat" panose="00000500000000000000" pitchFamily="2" charset="0"/>
              </a:rPr>
              <a:t>The </a:t>
            </a:r>
            <a:r>
              <a:rPr lang="en-US" sz="2800" b="1" dirty="0">
                <a:latin typeface="Montserrat" panose="00000500000000000000" pitchFamily="2" charset="0"/>
              </a:rPr>
              <a:t>survey</a:t>
            </a:r>
            <a:r>
              <a:rPr lang="en-US" sz="2800" dirty="0">
                <a:latin typeface="Montserrat" panose="00000500000000000000" pitchFamily="2" charset="0"/>
              </a:rPr>
              <a:t> and </a:t>
            </a:r>
            <a:r>
              <a:rPr lang="en-US" sz="2800" b="1" dirty="0">
                <a:latin typeface="Montserrat" panose="00000500000000000000" pitchFamily="2" charset="0"/>
              </a:rPr>
              <a:t>workshops</a:t>
            </a:r>
            <a:r>
              <a:rPr lang="en-US" sz="2800" dirty="0">
                <a:latin typeface="Montserrat" panose="00000500000000000000" pitchFamily="2" charset="0"/>
              </a:rPr>
              <a:t> done in the framework of the KH-SLR have allowed </a:t>
            </a:r>
            <a:r>
              <a:rPr lang="en-US" sz="2800" b="1" dirty="0">
                <a:latin typeface="Montserrat" panose="00000500000000000000" pitchFamily="2" charset="0"/>
              </a:rPr>
              <a:t>profiling the needs and knowledge gaps </a:t>
            </a:r>
            <a:r>
              <a:rPr lang="en-US" sz="2800" dirty="0">
                <a:latin typeface="Montserrat" panose="00000500000000000000" pitchFamily="2" charset="0"/>
              </a:rPr>
              <a:t>on SLR-related issues of stakeholders in European seas. </a:t>
            </a: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endParaRPr lang="en-US" sz="2800" dirty="0">
              <a:latin typeface="Montserrat" panose="00000500000000000000" pitchFamily="2" charset="0"/>
            </a:endParaRP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r>
              <a:rPr lang="en-US" sz="2800" b="1" dirty="0">
                <a:latin typeface="Montserrat" panose="00000500000000000000" pitchFamily="2" charset="0"/>
              </a:rPr>
              <a:t>Different views </a:t>
            </a:r>
            <a:r>
              <a:rPr lang="en-US" sz="2800" dirty="0">
                <a:latin typeface="Montserrat" panose="00000500000000000000" pitchFamily="2" charset="0"/>
              </a:rPr>
              <a:t>and </a:t>
            </a:r>
            <a:r>
              <a:rPr lang="en-US" sz="2800" b="1" dirty="0">
                <a:latin typeface="Montserrat" panose="00000500000000000000" pitchFamily="2" charset="0"/>
              </a:rPr>
              <a:t>perceptions</a:t>
            </a:r>
            <a:r>
              <a:rPr lang="en-US" sz="2800" dirty="0">
                <a:latin typeface="Montserrat" panose="00000500000000000000" pitchFamily="2" charset="0"/>
              </a:rPr>
              <a:t> have been found between stakeholders and between areas for some analyzed issues (</a:t>
            </a:r>
            <a:r>
              <a:rPr lang="en-US" sz="2800" b="1" dirty="0">
                <a:latin typeface="Montserrat" panose="00000500000000000000" pitchFamily="2" charset="0"/>
              </a:rPr>
              <a:t>no single European profile</a:t>
            </a:r>
            <a:r>
              <a:rPr lang="en-US" sz="2800" dirty="0">
                <a:latin typeface="Montserrat" panose="00000500000000000000" pitchFamily="2" charset="0"/>
              </a:rPr>
              <a:t>).</a:t>
            </a: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endParaRPr lang="en-US" sz="2800" dirty="0">
              <a:latin typeface="Montserrat" panose="00000500000000000000" pitchFamily="2" charset="0"/>
            </a:endParaRP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r>
              <a:rPr lang="en-US" sz="2800" dirty="0">
                <a:latin typeface="Montserrat" panose="00000500000000000000" pitchFamily="2" charset="0"/>
              </a:rPr>
              <a:t>Despite the wealth of existing information and data on SLR-issues, </a:t>
            </a:r>
            <a:r>
              <a:rPr lang="en-US" sz="2800" b="1" dirty="0">
                <a:latin typeface="Montserrat" panose="00000500000000000000" pitchFamily="2" charset="0"/>
              </a:rPr>
              <a:t>several significant gaps </a:t>
            </a:r>
            <a:r>
              <a:rPr lang="en-US" sz="2800" dirty="0">
                <a:latin typeface="Montserrat" panose="00000500000000000000" pitchFamily="2" charset="0"/>
              </a:rPr>
              <a:t>relevant to </a:t>
            </a:r>
            <a:r>
              <a:rPr lang="en-US" sz="2800" b="1" dirty="0">
                <a:latin typeface="Montserrat" panose="00000500000000000000" pitchFamily="2" charset="0"/>
              </a:rPr>
              <a:t>coastal management / planning &amp; adaptation</a:t>
            </a:r>
            <a:r>
              <a:rPr lang="en-US" sz="2800" dirty="0">
                <a:latin typeface="Montserrat" panose="00000500000000000000" pitchFamily="2" charset="0"/>
              </a:rPr>
              <a:t> have been identified. </a:t>
            </a: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endParaRPr lang="en-US" sz="2800" dirty="0">
              <a:latin typeface="Montserrat" panose="00000500000000000000" pitchFamily="2" charset="0"/>
            </a:endParaRP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r>
              <a:rPr lang="en-US" sz="2800" dirty="0">
                <a:latin typeface="Montserrat" panose="00000500000000000000" pitchFamily="2" charset="0"/>
              </a:rPr>
              <a:t>Current </a:t>
            </a:r>
            <a:r>
              <a:rPr lang="en-US" sz="2800" b="1" dirty="0">
                <a:latin typeface="Montserrat" panose="00000500000000000000" pitchFamily="2" charset="0"/>
              </a:rPr>
              <a:t>adaptation plans &amp; strategies </a:t>
            </a:r>
            <a:r>
              <a:rPr lang="en-US" sz="2800" dirty="0">
                <a:latin typeface="Montserrat" panose="00000500000000000000" pitchFamily="2" charset="0"/>
              </a:rPr>
              <a:t>are subject to </a:t>
            </a:r>
            <a:r>
              <a:rPr lang="en-US" sz="2800" b="1" dirty="0">
                <a:latin typeface="Montserrat" panose="00000500000000000000" pitchFamily="2" charset="0"/>
              </a:rPr>
              <a:t>significant doubts </a:t>
            </a:r>
            <a:r>
              <a:rPr lang="en-US" sz="2800" dirty="0">
                <a:latin typeface="Montserrat" panose="00000500000000000000" pitchFamily="2" charset="0"/>
              </a:rPr>
              <a:t>about their </a:t>
            </a:r>
            <a:r>
              <a:rPr lang="en-US" sz="2800" b="1" dirty="0">
                <a:latin typeface="Montserrat" panose="00000500000000000000" pitchFamily="2" charset="0"/>
              </a:rPr>
              <a:t>effectiveness</a:t>
            </a:r>
            <a:r>
              <a:rPr lang="en-US" sz="2800" dirty="0">
                <a:latin typeface="Montserrat" panose="00000500000000000000" pitchFamily="2" charset="0"/>
              </a:rPr>
              <a:t> and </a:t>
            </a:r>
            <a:r>
              <a:rPr lang="en-US" sz="2800" b="1" dirty="0">
                <a:latin typeface="Montserrat" panose="00000500000000000000" pitchFamily="2" charset="0"/>
              </a:rPr>
              <a:t>flexibility</a:t>
            </a:r>
            <a:r>
              <a:rPr lang="en-US" sz="2800" dirty="0">
                <a:latin typeface="Montserrat" panose="00000500000000000000" pitchFamily="2" charset="0"/>
              </a:rPr>
              <a:t>. </a:t>
            </a:r>
          </a:p>
          <a:p>
            <a:pPr marL="543126" lvl="1" indent="-271563" algn="l">
              <a:lnSpc>
                <a:spcPts val="3521"/>
              </a:lnSpc>
              <a:buFont typeface="Arial"/>
              <a:buChar char="•"/>
            </a:pPr>
            <a:endParaRPr lang="en-US" sz="2800" dirty="0">
              <a:latin typeface="Montserrat" panose="00000500000000000000" pitchFamily="2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105358" y="744537"/>
            <a:ext cx="14344441" cy="5899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600"/>
              </a:lnSpc>
            </a:pPr>
            <a:r>
              <a:rPr lang="en-US" sz="4000" b="1" dirty="0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Take home message from the Participation process </a:t>
            </a:r>
          </a:p>
        </p:txBody>
      </p:sp>
    </p:spTree>
    <p:extLst>
      <p:ext uri="{BB962C8B-B14F-4D97-AF65-F5344CB8AC3E}">
        <p14:creationId xmlns:p14="http://schemas.microsoft.com/office/powerpoint/2010/main" val="19279393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e9126b-c3fa-4cf7-8558-74ce8997f442" xsi:nil="true"/>
    <lcf76f155ced4ddcb4097134ff3c332f xmlns="92bbe6a9-d4fb-4af3-9f8d-4e67905f4d0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C1E2AF71159341BD302CA2A6C06F94" ma:contentTypeVersion="19" ma:contentTypeDescription="Create a new document." ma:contentTypeScope="" ma:versionID="8cbf7e404810e7149aae788e75d7efcf">
  <xsd:schema xmlns:xsd="http://www.w3.org/2001/XMLSchema" xmlns:xs="http://www.w3.org/2001/XMLSchema" xmlns:p="http://schemas.microsoft.com/office/2006/metadata/properties" xmlns:ns2="bc7ac59a-f584-4dd4-85a9-e2145df2f527" xmlns:ns3="92bbe6a9-d4fb-4af3-9f8d-4e67905f4d02" xmlns:ns4="ade9126b-c3fa-4cf7-8558-74ce8997f442" targetNamespace="http://schemas.microsoft.com/office/2006/metadata/properties" ma:root="true" ma:fieldsID="16abb25de760d5d7cc82735ca4f5d03d" ns2:_="" ns3:_="" ns4:_="">
    <xsd:import namespace="bc7ac59a-f584-4dd4-85a9-e2145df2f527"/>
    <xsd:import namespace="92bbe6a9-d4fb-4af3-9f8d-4e67905f4d02"/>
    <xsd:import namespace="ade9126b-c3fa-4cf7-8558-74ce8997f4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3:MediaServiceOCR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ac59a-f584-4dd4-85a9-e2145df2f5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bbe6a9-d4fb-4af3-9f8d-4e67905f4d02" elementFormDefault="qualified">
    <xsd:import namespace="http://schemas.microsoft.com/office/2006/documentManagement/types"/>
    <xsd:import namespace="http://schemas.microsoft.com/office/infopath/2007/PartnerControls"/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c0aafe4-5865-4624-8542-b097a09040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9126b-c3fa-4cf7-8558-74ce8997f442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34c2ef-8caf-4efe-8cd6-051273dd95e2}" ma:internalName="TaxCatchAll" ma:showField="CatchAllData" ma:web="ade9126b-c3fa-4cf7-8558-74ce8997f4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798CF21-DC0F-4E1C-AE11-FEBC0C71A7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ABA97F-49A9-4C02-9A84-31592BC5161E}">
  <ds:schemaRefs>
    <ds:schemaRef ds:uri="http://schemas.microsoft.com/office/2006/metadata/properties"/>
    <ds:schemaRef ds:uri="http://schemas.microsoft.com/office/infopath/2007/PartnerControls"/>
    <ds:schemaRef ds:uri="ade9126b-c3fa-4cf7-8558-74ce8997f442"/>
    <ds:schemaRef ds:uri="92bbe6a9-d4fb-4af3-9f8d-4e67905f4d02"/>
  </ds:schemaRefs>
</ds:datastoreItem>
</file>

<file path=customXml/itemProps3.xml><?xml version="1.0" encoding="utf-8"?>
<ds:datastoreItem xmlns:ds="http://schemas.openxmlformats.org/officeDocument/2006/customXml" ds:itemID="{13739B41-1D9C-481C-AE41-5467D4AC89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ac59a-f584-4dd4-85a9-e2145df2f527"/>
    <ds:schemaRef ds:uri="92bbe6a9-d4fb-4af3-9f8d-4e67905f4d02"/>
    <ds:schemaRef ds:uri="ade9126b-c3fa-4cf7-8558-74ce8997f44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384</Words>
  <Application>Microsoft Office PowerPoint</Application>
  <PresentationFormat>Custom</PresentationFormat>
  <Paragraphs>43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UNOD-SLR-slides_launch webinar</dc:title>
  <dc:creator>Jose Jimenez</dc:creator>
  <cp:lastModifiedBy>Jose A Jimenez</cp:lastModifiedBy>
  <cp:revision>25</cp:revision>
  <dcterms:created xsi:type="dcterms:W3CDTF">2006-08-16T00:00:00Z</dcterms:created>
  <dcterms:modified xsi:type="dcterms:W3CDTF">2024-11-13T07:10:26Z</dcterms:modified>
  <dc:identifier>DAGAP7AaX1g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0x010100A4C1E2AF71159341BD302CA2A6C06F94</vt:lpwstr>
  </property>
  <property fmtid="{D5CDD505-2E9C-101B-9397-08002B2CF9AE}" pid="3" name="MediaServiceImageTags">
    <vt:lpwstr/>
  </property>
</Properties>
</file>