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Lst>
  <p:notesMasterIdLst>
    <p:notesMasterId r:id="rId15"/>
  </p:notesMasterIdLst>
  <p:sldIdLst>
    <p:sldId id="256" r:id="rId5"/>
    <p:sldId id="257" r:id="rId6"/>
    <p:sldId id="258" r:id="rId7"/>
    <p:sldId id="259" r:id="rId8"/>
    <p:sldId id="260" r:id="rId9"/>
    <p:sldId id="261" r:id="rId10"/>
    <p:sldId id="262" r:id="rId11"/>
    <p:sldId id="263" r:id="rId12"/>
    <p:sldId id="264" r:id="rId13"/>
    <p:sldId id="265" r:id="rId14"/>
  </p:sldIdLst>
  <p:sldSz cx="18288000" cy="10287000"/>
  <p:notesSz cx="6858000" cy="9144000"/>
  <p:embeddedFontLst>
    <p:embeddedFont>
      <p:font typeface="Montserrat" panose="00000500000000000000" pitchFamily="2" charset="0"/>
      <p:regular r:id="rId16"/>
      <p:bold r:id="rId17"/>
      <p:italic r:id="rId18"/>
      <p:boldItalic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1" roundtripDataSignature="AMtx7mjWDodGrKVPqn026ongzeLEtMkGM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DE522F-9123-CA36-CAE9-70A28D5479B1}" v="5" dt="2024-11-13T07:55:50.103"/>
    <p1510:client id="{DFC1D8A7-7699-C8CE-701C-67512BBFA3FF}" v="4" dt="2024-11-13T07:08:06.334"/>
  </p1510:revLst>
</p1510:revInfo>
</file>

<file path=ppt/tableStyles.xml><?xml version="1.0" encoding="utf-8"?>
<a:tblStyleLst xmlns:a="http://schemas.openxmlformats.org/drawingml/2006/main" def="{B71C39F5-B7D0-4946-ADE5-1F8CAAB9C9C0}">
  <a:tblStyle styleId="{B71C39F5-B7D0-4946-ADE5-1F8CAAB9C9C0}"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8"/>
    <p:restoredTop sz="94649"/>
  </p:normalViewPr>
  <p:slideViewPr>
    <p:cSldViewPr snapToGrid="0">
      <p:cViewPr varScale="1">
        <p:scale>
          <a:sx n="65" d="100"/>
          <a:sy n="65" d="100"/>
        </p:scale>
        <p:origin x="512" y="20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3.fntdata"/><Relationship Id="rId26" Type="http://schemas.microsoft.com/office/2016/11/relationships/changesInfo" Target="changesInfos/changesInfo1.xml"/><Relationship Id="rId3" Type="http://schemas.openxmlformats.org/officeDocument/2006/relationships/customXml" Target="../customXml/item3.xml"/><Relationship Id="rId21" Type="http://customschemas.google.com/relationships/presentationmetadata" Target="meta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2.fntdata"/><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font" Target="fonts/font1.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notesMaster" Target="notesMasters/notesMaster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font" Target="fonts/font4.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NGH Kanika" userId="S::kanika.singh_jpi-climate.belspo.be#ext#@jpioceans.onmicrosoft.com::5d15aa3e-3cf1-4b44-8a4d-1479ba66535d" providerId="AD" clId="Web-{DFC1D8A7-7699-C8CE-701C-67512BBFA3FF}"/>
    <pc:docChg chg="modSld">
      <pc:chgData name="SINGH Kanika" userId="S::kanika.singh_jpi-climate.belspo.be#ext#@jpioceans.onmicrosoft.com::5d15aa3e-3cf1-4b44-8a4d-1479ba66535d" providerId="AD" clId="Web-{DFC1D8A7-7699-C8CE-701C-67512BBFA3FF}" dt="2024-11-13T07:08:06.334" v="2" actId="1076"/>
      <pc:docMkLst>
        <pc:docMk/>
      </pc:docMkLst>
      <pc:sldChg chg="addSp modSp">
        <pc:chgData name="SINGH Kanika" userId="S::kanika.singh_jpi-climate.belspo.be#ext#@jpioceans.onmicrosoft.com::5d15aa3e-3cf1-4b44-8a4d-1479ba66535d" providerId="AD" clId="Web-{DFC1D8A7-7699-C8CE-701C-67512BBFA3FF}" dt="2024-11-13T07:08:06.334" v="2" actId="1076"/>
        <pc:sldMkLst>
          <pc:docMk/>
          <pc:sldMk cId="0" sldId="256"/>
        </pc:sldMkLst>
        <pc:spChg chg="add mod">
          <ac:chgData name="SINGH Kanika" userId="S::kanika.singh_jpi-climate.belspo.be#ext#@jpioceans.onmicrosoft.com::5d15aa3e-3cf1-4b44-8a4d-1479ba66535d" providerId="AD" clId="Web-{DFC1D8A7-7699-C8CE-701C-67512BBFA3FF}" dt="2024-11-13T07:07:41.677" v="1" actId="14100"/>
          <ac:spMkLst>
            <pc:docMk/>
            <pc:sldMk cId="0" sldId="256"/>
            <ac:spMk id="3" creationId="{00D40040-5F7F-EE53-3371-A9814F662AAF}"/>
          </ac:spMkLst>
        </pc:spChg>
        <pc:spChg chg="add">
          <ac:chgData name="SINGH Kanika" userId="S::kanika.singh_jpi-climate.belspo.be#ext#@jpioceans.onmicrosoft.com::5d15aa3e-3cf1-4b44-8a4d-1479ba66535d" providerId="AD" clId="Web-{DFC1D8A7-7699-C8CE-701C-67512BBFA3FF}" dt="2024-11-13T07:07:28.333" v="0"/>
          <ac:spMkLst>
            <pc:docMk/>
            <pc:sldMk cId="0" sldId="256"/>
            <ac:spMk id="6" creationId="{14C05C36-B747-5DA3-A2D9-1071578AB044}"/>
          </ac:spMkLst>
        </pc:spChg>
        <pc:spChg chg="add">
          <ac:chgData name="SINGH Kanika" userId="S::kanika.singh_jpi-climate.belspo.be#ext#@jpioceans.onmicrosoft.com::5d15aa3e-3cf1-4b44-8a4d-1479ba66535d" providerId="AD" clId="Web-{DFC1D8A7-7699-C8CE-701C-67512BBFA3FF}" dt="2024-11-13T07:07:28.333" v="0"/>
          <ac:spMkLst>
            <pc:docMk/>
            <pc:sldMk cId="0" sldId="256"/>
            <ac:spMk id="7" creationId="{6271E591-EF50-C385-AFED-D76BDD8DE310}"/>
          </ac:spMkLst>
        </pc:spChg>
        <pc:spChg chg="add">
          <ac:chgData name="SINGH Kanika" userId="S::kanika.singh_jpi-climate.belspo.be#ext#@jpioceans.onmicrosoft.com::5d15aa3e-3cf1-4b44-8a4d-1479ba66535d" providerId="AD" clId="Web-{DFC1D8A7-7699-C8CE-701C-67512BBFA3FF}" dt="2024-11-13T07:07:28.333" v="0"/>
          <ac:spMkLst>
            <pc:docMk/>
            <pc:sldMk cId="0" sldId="256"/>
            <ac:spMk id="8" creationId="{575E1A97-3EC5-5091-0D1F-DE1A00DE6C56}"/>
          </ac:spMkLst>
        </pc:spChg>
        <pc:spChg chg="add">
          <ac:chgData name="SINGH Kanika" userId="S::kanika.singh_jpi-climate.belspo.be#ext#@jpioceans.onmicrosoft.com::5d15aa3e-3cf1-4b44-8a4d-1479ba66535d" providerId="AD" clId="Web-{DFC1D8A7-7699-C8CE-701C-67512BBFA3FF}" dt="2024-11-13T07:07:28.333" v="0"/>
          <ac:spMkLst>
            <pc:docMk/>
            <pc:sldMk cId="0" sldId="256"/>
            <ac:spMk id="9" creationId="{1AAA91DE-9E2D-9D43-3E82-D6E7AA0C51C2}"/>
          </ac:spMkLst>
        </pc:spChg>
        <pc:spChg chg="add">
          <ac:chgData name="SINGH Kanika" userId="S::kanika.singh_jpi-climate.belspo.be#ext#@jpioceans.onmicrosoft.com::5d15aa3e-3cf1-4b44-8a4d-1479ba66535d" providerId="AD" clId="Web-{DFC1D8A7-7699-C8CE-701C-67512BBFA3FF}" dt="2024-11-13T07:07:28.333" v="0"/>
          <ac:spMkLst>
            <pc:docMk/>
            <pc:sldMk cId="0" sldId="256"/>
            <ac:spMk id="10" creationId="{CAE61767-4F06-E7E2-CE3F-5ECE4BF98677}"/>
          </ac:spMkLst>
        </pc:spChg>
        <pc:spChg chg="add">
          <ac:chgData name="SINGH Kanika" userId="S::kanika.singh_jpi-climate.belspo.be#ext#@jpioceans.onmicrosoft.com::5d15aa3e-3cf1-4b44-8a4d-1479ba66535d" providerId="AD" clId="Web-{DFC1D8A7-7699-C8CE-701C-67512BBFA3FF}" dt="2024-11-13T07:07:28.333" v="0"/>
          <ac:spMkLst>
            <pc:docMk/>
            <pc:sldMk cId="0" sldId="256"/>
            <ac:spMk id="11" creationId="{1BFA2329-1ECD-D7FB-98F9-0B9786009186}"/>
          </ac:spMkLst>
        </pc:spChg>
        <pc:spChg chg="add">
          <ac:chgData name="SINGH Kanika" userId="S::kanika.singh_jpi-climate.belspo.be#ext#@jpioceans.onmicrosoft.com::5d15aa3e-3cf1-4b44-8a4d-1479ba66535d" providerId="AD" clId="Web-{DFC1D8A7-7699-C8CE-701C-67512BBFA3FF}" dt="2024-11-13T07:07:28.333" v="0"/>
          <ac:spMkLst>
            <pc:docMk/>
            <pc:sldMk cId="0" sldId="256"/>
            <ac:spMk id="12" creationId="{824C1AA0-96B7-14C0-D6F9-0A09A5F0D328}"/>
          </ac:spMkLst>
        </pc:spChg>
        <pc:spChg chg="add">
          <ac:chgData name="SINGH Kanika" userId="S::kanika.singh_jpi-climate.belspo.be#ext#@jpioceans.onmicrosoft.com::5d15aa3e-3cf1-4b44-8a4d-1479ba66535d" providerId="AD" clId="Web-{DFC1D8A7-7699-C8CE-701C-67512BBFA3FF}" dt="2024-11-13T07:07:28.333" v="0"/>
          <ac:spMkLst>
            <pc:docMk/>
            <pc:sldMk cId="0" sldId="256"/>
            <ac:spMk id="13" creationId="{702908F8-57B5-74AA-4929-15F86A448AD4}"/>
          </ac:spMkLst>
        </pc:spChg>
        <pc:spChg chg="add">
          <ac:chgData name="SINGH Kanika" userId="S::kanika.singh_jpi-climate.belspo.be#ext#@jpioceans.onmicrosoft.com::5d15aa3e-3cf1-4b44-8a4d-1479ba66535d" providerId="AD" clId="Web-{DFC1D8A7-7699-C8CE-701C-67512BBFA3FF}" dt="2024-11-13T07:07:28.333" v="0"/>
          <ac:spMkLst>
            <pc:docMk/>
            <pc:sldMk cId="0" sldId="256"/>
            <ac:spMk id="14" creationId="{18A8B41B-8706-5225-87DE-EA99AF7EF155}"/>
          </ac:spMkLst>
        </pc:spChg>
        <pc:spChg chg="add">
          <ac:chgData name="SINGH Kanika" userId="S::kanika.singh_jpi-climate.belspo.be#ext#@jpioceans.onmicrosoft.com::5d15aa3e-3cf1-4b44-8a4d-1479ba66535d" providerId="AD" clId="Web-{DFC1D8A7-7699-C8CE-701C-67512BBFA3FF}" dt="2024-11-13T07:07:28.333" v="0"/>
          <ac:spMkLst>
            <pc:docMk/>
            <pc:sldMk cId="0" sldId="256"/>
            <ac:spMk id="15" creationId="{9FD166F1-AF3F-0E9D-5B09-2BDFAD268363}"/>
          </ac:spMkLst>
        </pc:spChg>
        <pc:spChg chg="add">
          <ac:chgData name="SINGH Kanika" userId="S::kanika.singh_jpi-climate.belspo.be#ext#@jpioceans.onmicrosoft.com::5d15aa3e-3cf1-4b44-8a4d-1479ba66535d" providerId="AD" clId="Web-{DFC1D8A7-7699-C8CE-701C-67512BBFA3FF}" dt="2024-11-13T07:07:28.333" v="0"/>
          <ac:spMkLst>
            <pc:docMk/>
            <pc:sldMk cId="0" sldId="256"/>
            <ac:spMk id="16" creationId="{6DEAB5FF-25C5-4CF9-7E64-FF7D9B5E04C2}"/>
          </ac:spMkLst>
        </pc:spChg>
        <pc:spChg chg="add">
          <ac:chgData name="SINGH Kanika" userId="S::kanika.singh_jpi-climate.belspo.be#ext#@jpioceans.onmicrosoft.com::5d15aa3e-3cf1-4b44-8a4d-1479ba66535d" providerId="AD" clId="Web-{DFC1D8A7-7699-C8CE-701C-67512BBFA3FF}" dt="2024-11-13T07:07:28.333" v="0"/>
          <ac:spMkLst>
            <pc:docMk/>
            <pc:sldMk cId="0" sldId="256"/>
            <ac:spMk id="17" creationId="{65340758-8D46-2EC9-1D53-291FFFE23AC9}"/>
          </ac:spMkLst>
        </pc:spChg>
        <pc:spChg chg="add">
          <ac:chgData name="SINGH Kanika" userId="S::kanika.singh_jpi-climate.belspo.be#ext#@jpioceans.onmicrosoft.com::5d15aa3e-3cf1-4b44-8a4d-1479ba66535d" providerId="AD" clId="Web-{DFC1D8A7-7699-C8CE-701C-67512BBFA3FF}" dt="2024-11-13T07:07:28.333" v="0"/>
          <ac:spMkLst>
            <pc:docMk/>
            <pc:sldMk cId="0" sldId="256"/>
            <ac:spMk id="18" creationId="{9DFEAB0E-6E1D-DBF5-26A2-C81C5982AC7D}"/>
          </ac:spMkLst>
        </pc:spChg>
        <pc:grpChg chg="add mod">
          <ac:chgData name="SINGH Kanika" userId="S::kanika.singh_jpi-climate.belspo.be#ext#@jpioceans.onmicrosoft.com::5d15aa3e-3cf1-4b44-8a4d-1479ba66535d" providerId="AD" clId="Web-{DFC1D8A7-7699-C8CE-701C-67512BBFA3FF}" dt="2024-11-13T07:08:06.334" v="2" actId="1076"/>
          <ac:grpSpMkLst>
            <pc:docMk/>
            <pc:sldMk cId="0" sldId="256"/>
            <ac:grpSpMk id="2" creationId="{580FF64F-7F57-9EBD-E43F-57255154A960}"/>
          </ac:grpSpMkLst>
        </pc:grpChg>
        <pc:grpChg chg="add">
          <ac:chgData name="SINGH Kanika" userId="S::kanika.singh_jpi-climate.belspo.be#ext#@jpioceans.onmicrosoft.com::5d15aa3e-3cf1-4b44-8a4d-1479ba66535d" providerId="AD" clId="Web-{DFC1D8A7-7699-C8CE-701C-67512BBFA3FF}" dt="2024-11-13T07:07:28.333" v="0"/>
          <ac:grpSpMkLst>
            <pc:docMk/>
            <pc:sldMk cId="0" sldId="256"/>
            <ac:grpSpMk id="5" creationId="{4BA76491-C59C-1CFC-F45B-03BC50BB33CA}"/>
          </ac:grpSpMkLst>
        </pc:grpChg>
        <pc:picChg chg="add">
          <ac:chgData name="SINGH Kanika" userId="S::kanika.singh_jpi-climate.belspo.be#ext#@jpioceans.onmicrosoft.com::5d15aa3e-3cf1-4b44-8a4d-1479ba66535d" providerId="AD" clId="Web-{DFC1D8A7-7699-C8CE-701C-67512BBFA3FF}" dt="2024-11-13T07:07:28.333" v="0"/>
          <ac:picMkLst>
            <pc:docMk/>
            <pc:sldMk cId="0" sldId="256"/>
            <ac:picMk id="4" creationId="{CB1071C8-6A2C-42CD-C773-FE40FD97AC13}"/>
          </ac:picMkLst>
        </pc:picChg>
      </pc:sldChg>
    </pc:docChg>
  </pc:docChgLst>
  <pc:docChgLst>
    <pc:chgData clId="Web-{DFC1D8A7-7699-C8CE-701C-67512BBFA3FF}"/>
    <pc:docChg chg="modSld">
      <pc:chgData name="" userId="" providerId="" clId="Web-{DFC1D8A7-7699-C8CE-701C-67512BBFA3FF}" dt="2024-11-13T07:07:17.208" v="0"/>
      <pc:docMkLst>
        <pc:docMk/>
      </pc:docMkLst>
      <pc:sldChg chg="delSp">
        <pc:chgData name="" userId="" providerId="" clId="Web-{DFC1D8A7-7699-C8CE-701C-67512BBFA3FF}" dt="2024-11-13T07:07:17.208" v="0"/>
        <pc:sldMkLst>
          <pc:docMk/>
          <pc:sldMk cId="0" sldId="256"/>
        </pc:sldMkLst>
        <pc:grpChg chg="del">
          <ac:chgData name="" userId="" providerId="" clId="Web-{DFC1D8A7-7699-C8CE-701C-67512BBFA3FF}" dt="2024-11-13T07:07:17.208" v="0"/>
          <ac:grpSpMkLst>
            <pc:docMk/>
            <pc:sldMk cId="0" sldId="256"/>
            <ac:grpSpMk id="87" creationId="{00000000-0000-0000-0000-000000000000}"/>
          </ac:grpSpMkLst>
        </pc:grpChg>
      </pc:sldChg>
    </pc:docChg>
  </pc:docChgLst>
  <pc:docChgLst>
    <pc:chgData name="SINGH Kanika" userId="S::kanika.singh_jpi-climate.belspo.be#ext#@jpioceans.onmicrosoft.com::5d15aa3e-3cf1-4b44-8a4d-1479ba66535d" providerId="AD" clId="Web-{15DE522F-9123-CA36-CAE9-70A28D5479B1}"/>
    <pc:docChg chg="modSld">
      <pc:chgData name="SINGH Kanika" userId="S::kanika.singh_jpi-climate.belspo.be#ext#@jpioceans.onmicrosoft.com::5d15aa3e-3cf1-4b44-8a4d-1479ba66535d" providerId="AD" clId="Web-{15DE522F-9123-CA36-CAE9-70A28D5479B1}" dt="2024-11-13T07:55:49.134" v="3" actId="20577"/>
      <pc:docMkLst>
        <pc:docMk/>
      </pc:docMkLst>
      <pc:sldChg chg="modSp">
        <pc:chgData name="SINGH Kanika" userId="S::kanika.singh_jpi-climate.belspo.be#ext#@jpioceans.onmicrosoft.com::5d15aa3e-3cf1-4b44-8a4d-1479ba66535d" providerId="AD" clId="Web-{15DE522F-9123-CA36-CAE9-70A28D5479B1}" dt="2024-11-13T07:55:49.134" v="3" actId="20577"/>
        <pc:sldMkLst>
          <pc:docMk/>
          <pc:sldMk cId="0" sldId="256"/>
        </pc:sldMkLst>
        <pc:spChg chg="mod">
          <ac:chgData name="SINGH Kanika" userId="S::kanika.singh_jpi-climate.belspo.be#ext#@jpioceans.onmicrosoft.com::5d15aa3e-3cf1-4b44-8a4d-1479ba66535d" providerId="AD" clId="Web-{15DE522F-9123-CA36-CAE9-70A28D5479B1}" dt="2024-11-13T07:55:49.134" v="3" actId="20577"/>
          <ac:spMkLst>
            <pc:docMk/>
            <pc:sldMk cId="0" sldId="256"/>
            <ac:spMk id="10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4" name="Google Shape;234;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6" name="Google Shape;106;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31198811b6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3" name="Google Shape;123;g31198811b6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31198811b6c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2" name="Google Shape;142;g31198811b6c_0_4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0" name="Google Shape;160;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8" name="Google Shape;178;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4" name="Google Shape;194;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7" name="Google Shape;207;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1" name="Google Shape;221;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 name="Google Shape;13;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 name="Google Shape;14;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9"/>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1" name="Google Shape;71;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0"/>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20"/>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11"/>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1"/>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1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13"/>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3"/>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1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4"/>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14"/>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1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5"/>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15"/>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15"/>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15"/>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17"/>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17"/>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57" name="Google Shape;57;p17"/>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8" name="Google Shape;58;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8"/>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8"/>
          <p:cNvSpPr>
            <a:spLocks noGrp="1"/>
          </p:cNvSpPr>
          <p:nvPr>
            <p:ph type="pic" idx="2"/>
          </p:nvPr>
        </p:nvSpPr>
        <p:spPr>
          <a:xfrm>
            <a:off x="1792288" y="612775"/>
            <a:ext cx="5486400" cy="4114800"/>
          </a:xfrm>
          <a:prstGeom prst="rect">
            <a:avLst/>
          </a:prstGeom>
          <a:noFill/>
          <a:ln>
            <a:noFill/>
          </a:ln>
        </p:spPr>
      </p:sp>
      <p:sp>
        <p:nvSpPr>
          <p:cNvPr id="64" name="Google Shape;64;p18"/>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5" name="Google Shape;65;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9"/>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svg"/><Relationship Id="rId18" Type="http://schemas.openxmlformats.org/officeDocument/2006/relationships/image" Target="../media/image16.png"/><Relationship Id="rId3" Type="http://schemas.openxmlformats.org/officeDocument/2006/relationships/image" Target="../media/image1.jpeg"/><Relationship Id="rId21" Type="http://schemas.openxmlformats.org/officeDocument/2006/relationships/image" Target="../media/image19.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svg"/><Relationship Id="rId20" Type="http://schemas.openxmlformats.org/officeDocument/2006/relationships/image" Target="../media/image18.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svg"/><Relationship Id="rId24" Type="http://schemas.openxmlformats.org/officeDocument/2006/relationships/image" Target="../media/image22.png"/><Relationship Id="rId5" Type="http://schemas.openxmlformats.org/officeDocument/2006/relationships/image" Target="../media/image3.png"/><Relationship Id="rId15" Type="http://schemas.openxmlformats.org/officeDocument/2006/relationships/image" Target="../media/image13.png"/><Relationship Id="rId23" Type="http://schemas.openxmlformats.org/officeDocument/2006/relationships/image" Target="../media/image21.png"/><Relationship Id="rId10" Type="http://schemas.openxmlformats.org/officeDocument/2006/relationships/image" Target="../media/image8.png"/><Relationship Id="rId19" Type="http://schemas.openxmlformats.org/officeDocument/2006/relationships/image" Target="../media/image17.svg"/><Relationship Id="rId4" Type="http://schemas.openxmlformats.org/officeDocument/2006/relationships/image" Target="../media/image2.png"/><Relationship Id="rId9" Type="http://schemas.openxmlformats.org/officeDocument/2006/relationships/image" Target="../media/image7.svg"/><Relationship Id="rId14" Type="http://schemas.openxmlformats.org/officeDocument/2006/relationships/image" Target="../media/image12.png"/><Relationship Id="rId22" Type="http://schemas.openxmlformats.org/officeDocument/2006/relationships/image" Target="../media/image20.svg"/></Relationships>
</file>

<file path=ppt/slides/_rels/slide1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5.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24.png"/><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8" Type="http://schemas.openxmlformats.org/officeDocument/2006/relationships/image" Target="../media/image26.jpg"/><Relationship Id="rId3" Type="http://schemas.openxmlformats.org/officeDocument/2006/relationships/image" Target="../media/image4.png"/><Relationship Id="rId7" Type="http://schemas.openxmlformats.org/officeDocument/2006/relationships/image" Target="../media/image25.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7.jpeg"/></Relationships>
</file>

<file path=ppt/slides/_rels/slide4.xml.rels><?xml version="1.0" encoding="UTF-8" standalone="yes"?>
<Relationships xmlns="http://schemas.openxmlformats.org/package/2006/relationships"><Relationship Id="rId8" Type="http://schemas.openxmlformats.org/officeDocument/2006/relationships/image" Target="../media/image26.jpg"/><Relationship Id="rId3" Type="http://schemas.openxmlformats.org/officeDocument/2006/relationships/image" Target="../media/image4.png"/><Relationship Id="rId7" Type="http://schemas.openxmlformats.org/officeDocument/2006/relationships/image" Target="../media/image25.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7.jpe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5.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24.png"/><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png"/><Relationship Id="rId7"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28.png"/><Relationship Id="rId4" Type="http://schemas.openxmlformats.org/officeDocument/2006/relationships/image" Target="../media/image25.jpeg"/></Relationships>
</file>

<file path=ppt/slides/_rels/slide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5.jpeg"/><Relationship Id="rId7"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png"/><Relationship Id="rId9" Type="http://schemas.openxmlformats.org/officeDocument/2006/relationships/image" Target="../media/image21.png"/></Relationships>
</file>

<file path=ppt/slides/_rels/slide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25.jpeg"/><Relationship Id="rId7"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1.jpe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4.png"/><Relationship Id="rId7"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25.jpe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p:cNvSpPr/>
          <p:nvPr/>
        </p:nvSpPr>
        <p:spPr>
          <a:xfrm rot="5400000">
            <a:off x="-3095311" y="3095311"/>
            <a:ext cx="10287000" cy="4096377"/>
          </a:xfrm>
          <a:custGeom>
            <a:avLst/>
            <a:gdLst/>
            <a:ahLst/>
            <a:cxnLst/>
            <a:rect l="l" t="t" r="r" b="b"/>
            <a:pathLst>
              <a:path w="10287000" h="4096377" extrusionOk="0">
                <a:moveTo>
                  <a:pt x="0" y="0"/>
                </a:moveTo>
                <a:lnTo>
                  <a:pt x="10287000" y="0"/>
                </a:lnTo>
                <a:lnTo>
                  <a:pt x="10287000" y="4096378"/>
                </a:lnTo>
                <a:lnTo>
                  <a:pt x="0" y="4096378"/>
                </a:lnTo>
                <a:lnTo>
                  <a:pt x="0" y="0"/>
                </a:lnTo>
                <a:close/>
              </a:path>
            </a:pathLst>
          </a:custGeom>
          <a:blipFill rotWithShape="1">
            <a:blip r:embed="rId3"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5" name="Google Shape;85;p1"/>
          <p:cNvSpPr/>
          <p:nvPr/>
        </p:nvSpPr>
        <p:spPr>
          <a:xfrm>
            <a:off x="290658" y="222430"/>
            <a:ext cx="3515062" cy="2791201"/>
          </a:xfrm>
          <a:custGeom>
            <a:avLst/>
            <a:gdLst/>
            <a:ahLst/>
            <a:cxnLst/>
            <a:rect l="l" t="t" r="r" b="b"/>
            <a:pathLst>
              <a:path w="2276697" h="1807854" extrusionOk="0">
                <a:moveTo>
                  <a:pt x="0" y="0"/>
                </a:moveTo>
                <a:lnTo>
                  <a:pt x="2276697" y="0"/>
                </a:lnTo>
                <a:lnTo>
                  <a:pt x="2276697" y="1807854"/>
                </a:lnTo>
                <a:lnTo>
                  <a:pt x="0" y="1807854"/>
                </a:lnTo>
                <a:close/>
              </a:path>
            </a:pathLst>
          </a:custGeom>
          <a:solidFill>
            <a:srgbClr val="EFF3F5"/>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6" name="Google Shape;86;p1"/>
          <p:cNvSpPr/>
          <p:nvPr/>
        </p:nvSpPr>
        <p:spPr>
          <a:xfrm>
            <a:off x="290658" y="249650"/>
            <a:ext cx="3515062" cy="2763981"/>
          </a:xfrm>
          <a:custGeom>
            <a:avLst/>
            <a:gdLst/>
            <a:ahLst/>
            <a:cxnLst/>
            <a:rect l="l" t="t" r="r" b="b"/>
            <a:pathLst>
              <a:path w="3515062" h="2763981" extrusionOk="0">
                <a:moveTo>
                  <a:pt x="0" y="0"/>
                </a:moveTo>
                <a:lnTo>
                  <a:pt x="3515062" y="0"/>
                </a:lnTo>
                <a:lnTo>
                  <a:pt x="3515062" y="2763980"/>
                </a:lnTo>
                <a:lnTo>
                  <a:pt x="0" y="2763980"/>
                </a:lnTo>
                <a:lnTo>
                  <a:pt x="0" y="0"/>
                </a:lnTo>
                <a:close/>
              </a:path>
            </a:pathLst>
          </a:custGeom>
          <a:blipFill rotWithShape="1">
            <a:blip r:embed="rId4"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1" name="Google Shape;101;p1"/>
          <p:cNvSpPr/>
          <p:nvPr/>
        </p:nvSpPr>
        <p:spPr>
          <a:xfrm>
            <a:off x="4427328" y="-3945821"/>
            <a:ext cx="15457278" cy="11129240"/>
          </a:xfrm>
          <a:custGeom>
            <a:avLst/>
            <a:gdLst/>
            <a:ahLst/>
            <a:cxnLst/>
            <a:rect l="l" t="t" r="r" b="b"/>
            <a:pathLst>
              <a:path w="15457278" h="11129240" extrusionOk="0">
                <a:moveTo>
                  <a:pt x="0" y="0"/>
                </a:moveTo>
                <a:lnTo>
                  <a:pt x="15457279" y="0"/>
                </a:lnTo>
                <a:lnTo>
                  <a:pt x="15457279" y="11129240"/>
                </a:lnTo>
                <a:lnTo>
                  <a:pt x="0" y="111292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2" name="Google Shape;102;p1"/>
          <p:cNvSpPr txBox="1"/>
          <p:nvPr/>
        </p:nvSpPr>
        <p:spPr>
          <a:xfrm>
            <a:off x="4741916" y="1788795"/>
            <a:ext cx="12748391" cy="2616201"/>
          </a:xfrm>
          <a:prstGeom prst="rect">
            <a:avLst/>
          </a:prstGeom>
          <a:noFill/>
          <a:ln>
            <a:noFill/>
          </a:ln>
        </p:spPr>
        <p:txBody>
          <a:bodyPr spcFirstLastPara="1" wrap="square" lIns="0" tIns="0" rIns="0" bIns="0" anchor="t" anchorCtr="0">
            <a:spAutoFit/>
          </a:bodyPr>
          <a:lstStyle/>
          <a:p>
            <a:pPr marL="0" marR="0" lvl="0" indent="0" algn="l" rtl="0">
              <a:lnSpc>
                <a:spcPct val="140008"/>
              </a:lnSpc>
              <a:spcBef>
                <a:spcPts val="0"/>
              </a:spcBef>
              <a:spcAft>
                <a:spcPts val="0"/>
              </a:spcAft>
              <a:buNone/>
            </a:pPr>
            <a:r>
              <a:rPr lang="en-US" sz="4999" b="1">
                <a:solidFill>
                  <a:srgbClr val="222F62"/>
                </a:solidFill>
                <a:latin typeface="Montserrat"/>
                <a:ea typeface="Montserrat"/>
                <a:cs typeface="Montserrat"/>
                <a:sym typeface="Montserrat"/>
              </a:rPr>
              <a:t>Sea Level Rise in Europe: Adaptation Measures and Decision-Making Principles</a:t>
            </a:r>
            <a:endParaRPr/>
          </a:p>
        </p:txBody>
      </p:sp>
      <p:sp>
        <p:nvSpPr>
          <p:cNvPr id="103" name="Google Shape;103;p1"/>
          <p:cNvSpPr txBox="1"/>
          <p:nvPr/>
        </p:nvSpPr>
        <p:spPr>
          <a:xfrm>
            <a:off x="4741916" y="5050163"/>
            <a:ext cx="12517384" cy="1583510"/>
          </a:xfrm>
          <a:prstGeom prst="rect">
            <a:avLst/>
          </a:prstGeom>
          <a:noFill/>
          <a:ln>
            <a:noFill/>
          </a:ln>
        </p:spPr>
        <p:txBody>
          <a:bodyPr spcFirstLastPara="1" wrap="square" lIns="0" tIns="0" rIns="0" bIns="0" anchor="t" anchorCtr="0">
            <a:spAutoFit/>
          </a:bodyPr>
          <a:lstStyle/>
          <a:p>
            <a:pPr marL="0" marR="0" lvl="0" indent="0" algn="just" rtl="0">
              <a:lnSpc>
                <a:spcPct val="140016"/>
              </a:lnSpc>
              <a:spcBef>
                <a:spcPts val="0"/>
              </a:spcBef>
              <a:spcAft>
                <a:spcPts val="0"/>
              </a:spcAft>
              <a:buNone/>
            </a:pPr>
            <a:r>
              <a:rPr lang="en-US" sz="2450" b="1" dirty="0">
                <a:solidFill>
                  <a:srgbClr val="000000"/>
                </a:solidFill>
                <a:latin typeface="Montserrat"/>
                <a:ea typeface="Montserrat"/>
                <a:cs typeface="Montserrat"/>
                <a:sym typeface="Montserrat"/>
              </a:rPr>
              <a:t>Giulia Galluccio, </a:t>
            </a:r>
            <a:r>
              <a:rPr lang="en-US" sz="2450" dirty="0">
                <a:solidFill>
                  <a:srgbClr val="000000"/>
                </a:solidFill>
                <a:latin typeface="Montserrat"/>
                <a:ea typeface="Montserrat"/>
                <a:cs typeface="Montserrat"/>
                <a:sym typeface="Montserrat"/>
              </a:rPr>
              <a:t>Jochen Hinkel, </a:t>
            </a:r>
            <a:r>
              <a:rPr lang="en-US" sz="2450" b="1" dirty="0">
                <a:solidFill>
                  <a:srgbClr val="000000"/>
                </a:solidFill>
                <a:latin typeface="Montserrat"/>
                <a:ea typeface="Montserrat"/>
                <a:cs typeface="Montserrat"/>
                <a:sym typeface="Montserrat"/>
              </a:rPr>
              <a:t>Elisa Fiorini </a:t>
            </a:r>
            <a:r>
              <a:rPr lang="en-US" sz="2450" b="1" dirty="0" err="1">
                <a:solidFill>
                  <a:srgbClr val="000000"/>
                </a:solidFill>
                <a:latin typeface="Montserrat"/>
                <a:ea typeface="Montserrat"/>
                <a:cs typeface="Montserrat"/>
                <a:sym typeface="Montserrat"/>
              </a:rPr>
              <a:t>Beckhauser</a:t>
            </a:r>
            <a:r>
              <a:rPr lang="en-US" sz="2450" b="1" dirty="0">
                <a:solidFill>
                  <a:srgbClr val="000000"/>
                </a:solidFill>
                <a:latin typeface="Montserrat"/>
                <a:ea typeface="Montserrat"/>
                <a:cs typeface="Montserrat"/>
                <a:sym typeface="Montserrat"/>
              </a:rPr>
              <a:t>, Alexander </a:t>
            </a:r>
            <a:r>
              <a:rPr lang="en-US" sz="2450" b="1" dirty="0" err="1">
                <a:solidFill>
                  <a:srgbClr val="000000"/>
                </a:solidFill>
                <a:latin typeface="Montserrat"/>
                <a:ea typeface="Montserrat"/>
                <a:cs typeface="Montserrat"/>
                <a:sym typeface="Montserrat"/>
              </a:rPr>
              <a:t>Bisaro</a:t>
            </a:r>
            <a:r>
              <a:rPr lang="en-US" sz="2450" dirty="0">
                <a:solidFill>
                  <a:srgbClr val="000000"/>
                </a:solidFill>
                <a:latin typeface="Montserrat"/>
                <a:ea typeface="Montserrat"/>
                <a:cs typeface="Montserrat"/>
                <a:sym typeface="Montserrat"/>
              </a:rPr>
              <a:t>, Rebeca Biancardi Aleu, Pierpaolo </a:t>
            </a:r>
            <a:r>
              <a:rPr lang="en-US" sz="2450" dirty="0" err="1">
                <a:solidFill>
                  <a:srgbClr val="000000"/>
                </a:solidFill>
                <a:latin typeface="Montserrat"/>
                <a:ea typeface="Montserrat"/>
                <a:cs typeface="Montserrat"/>
                <a:sym typeface="Montserrat"/>
              </a:rPr>
              <a:t>Campostrini</a:t>
            </a:r>
            <a:r>
              <a:rPr lang="en-US" sz="2450" dirty="0">
                <a:solidFill>
                  <a:srgbClr val="000000"/>
                </a:solidFill>
                <a:latin typeface="Montserrat"/>
                <a:ea typeface="Montserrat"/>
                <a:cs typeface="Montserrat"/>
                <a:sym typeface="Montserrat"/>
              </a:rPr>
              <a:t>, Maria Florencia Casas, Océane Espin, and Athanasios T. </a:t>
            </a:r>
            <a:r>
              <a:rPr lang="en-US" sz="2450" dirty="0" err="1">
                <a:solidFill>
                  <a:srgbClr val="000000"/>
                </a:solidFill>
                <a:latin typeface="Montserrat"/>
                <a:ea typeface="Montserrat"/>
                <a:cs typeface="Montserrat"/>
                <a:sym typeface="Montserrat"/>
              </a:rPr>
              <a:t>Vafeidis</a:t>
            </a:r>
            <a:endParaRPr sz="2450" dirty="0" err="1">
              <a:solidFill>
                <a:srgbClr val="000000"/>
              </a:solidFill>
              <a:latin typeface="Montserrat"/>
              <a:ea typeface="Montserrat"/>
              <a:cs typeface="Montserrat"/>
              <a:sym typeface="Montserrat"/>
            </a:endParaRPr>
          </a:p>
        </p:txBody>
      </p:sp>
      <p:grpSp>
        <p:nvGrpSpPr>
          <p:cNvPr id="2" name="Group 1">
            <a:extLst>
              <a:ext uri="{FF2B5EF4-FFF2-40B4-BE49-F238E27FC236}">
                <a16:creationId xmlns:a16="http://schemas.microsoft.com/office/drawing/2014/main" id="{580FF64F-7F57-9EBD-E43F-57255154A960}"/>
              </a:ext>
            </a:extLst>
          </p:cNvPr>
          <p:cNvGrpSpPr/>
          <p:nvPr/>
        </p:nvGrpSpPr>
        <p:grpSpPr>
          <a:xfrm>
            <a:off x="988" y="8326491"/>
            <a:ext cx="18288000" cy="3924864"/>
            <a:chOff x="17317" y="8326491"/>
            <a:chExt cx="24384000" cy="5233151"/>
          </a:xfrm>
        </p:grpSpPr>
        <p:grpSp>
          <p:nvGrpSpPr>
            <p:cNvPr id="5" name="Group 4">
              <a:extLst>
                <a:ext uri="{FF2B5EF4-FFF2-40B4-BE49-F238E27FC236}">
                  <a16:creationId xmlns:a16="http://schemas.microsoft.com/office/drawing/2014/main" id="{4BA76491-C59C-1CFC-F45B-03BC50BB33CA}"/>
                </a:ext>
              </a:extLst>
            </p:cNvPr>
            <p:cNvGrpSpPr/>
            <p:nvPr/>
          </p:nvGrpSpPr>
          <p:grpSpPr>
            <a:xfrm>
              <a:off x="17317" y="8431576"/>
              <a:ext cx="24384000" cy="5128066"/>
              <a:chOff x="17317" y="8431576"/>
              <a:chExt cx="2460908" cy="517540"/>
            </a:xfrm>
          </p:grpSpPr>
          <p:sp>
            <p:nvSpPr>
              <p:cNvPr id="18" name="Freeform 8">
                <a:extLst>
                  <a:ext uri="{FF2B5EF4-FFF2-40B4-BE49-F238E27FC236}">
                    <a16:creationId xmlns:a16="http://schemas.microsoft.com/office/drawing/2014/main" id="{9DFEAB0E-6E1D-DBF5-26A2-C81C5982AC7D}"/>
                  </a:ext>
                </a:extLst>
              </p:cNvPr>
              <p:cNvSpPr/>
              <p:nvPr/>
            </p:nvSpPr>
            <p:spPr>
              <a:xfrm>
                <a:off x="17317" y="8431576"/>
                <a:ext cx="2460908" cy="517540"/>
              </a:xfrm>
              <a:custGeom>
                <a:avLst/>
                <a:gdLst/>
                <a:ahLst/>
                <a:cxnLst/>
                <a:rect l="l" t="t" r="r" b="b"/>
                <a:pathLst>
                  <a:path w="2460908" h="517540">
                    <a:moveTo>
                      <a:pt x="0" y="0"/>
                    </a:moveTo>
                    <a:lnTo>
                      <a:pt x="2460908" y="0"/>
                    </a:lnTo>
                    <a:lnTo>
                      <a:pt x="2460908" y="517540"/>
                    </a:lnTo>
                    <a:lnTo>
                      <a:pt x="0" y="517540"/>
                    </a:lnTo>
                    <a:close/>
                  </a:path>
                </a:pathLst>
              </a:custGeom>
              <a:solidFill>
                <a:srgbClr val="EFF3F5"/>
              </a:solid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grpSp>
        <p:sp>
          <p:nvSpPr>
            <p:cNvPr id="6" name="Freeform 9">
              <a:extLst>
                <a:ext uri="{FF2B5EF4-FFF2-40B4-BE49-F238E27FC236}">
                  <a16:creationId xmlns:a16="http://schemas.microsoft.com/office/drawing/2014/main" id="{14C05C36-B747-5DA3-A2D9-1071578AB044}"/>
                </a:ext>
              </a:extLst>
            </p:cNvPr>
            <p:cNvSpPr/>
            <p:nvPr/>
          </p:nvSpPr>
          <p:spPr>
            <a:xfrm>
              <a:off x="4218742" y="8326491"/>
              <a:ext cx="2721731" cy="2591104"/>
            </a:xfrm>
            <a:custGeom>
              <a:avLst/>
              <a:gdLst/>
              <a:ahLst/>
              <a:cxnLst/>
              <a:rect l="l" t="t" r="r" b="b"/>
              <a:pathLst>
                <a:path w="3070074" h="3070074">
                  <a:moveTo>
                    <a:pt x="0" y="0"/>
                  </a:moveTo>
                  <a:lnTo>
                    <a:pt x="3070074" y="0"/>
                  </a:lnTo>
                  <a:lnTo>
                    <a:pt x="3070074" y="3070074"/>
                  </a:lnTo>
                  <a:lnTo>
                    <a:pt x="0" y="3070074"/>
                  </a:lnTo>
                  <a:lnTo>
                    <a:pt x="0" y="0"/>
                  </a:lnTo>
                  <a:close/>
                </a:path>
              </a:pathLst>
            </a:custGeom>
            <a:blipFill>
              <a:blip r:embed="rId6"/>
              <a:stretch>
                <a:fillRect/>
              </a:stretch>
            </a:blip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7" name="Freeform 10">
              <a:extLst>
                <a:ext uri="{FF2B5EF4-FFF2-40B4-BE49-F238E27FC236}">
                  <a16:creationId xmlns:a16="http://schemas.microsoft.com/office/drawing/2014/main" id="{6271E591-EF50-C385-AFED-D76BDD8DE310}"/>
                </a:ext>
              </a:extLst>
            </p:cNvPr>
            <p:cNvSpPr/>
            <p:nvPr/>
          </p:nvSpPr>
          <p:spPr>
            <a:xfrm>
              <a:off x="428369" y="8946143"/>
              <a:ext cx="3195931" cy="1120631"/>
            </a:xfrm>
            <a:custGeom>
              <a:avLst/>
              <a:gdLst/>
              <a:ahLst/>
              <a:cxnLst/>
              <a:rect l="l" t="t" r="r" b="b"/>
              <a:pathLst>
                <a:path w="4088559" h="1229485">
                  <a:moveTo>
                    <a:pt x="0" y="0"/>
                  </a:moveTo>
                  <a:lnTo>
                    <a:pt x="4088559" y="0"/>
                  </a:lnTo>
                  <a:lnTo>
                    <a:pt x="4088559" y="1229485"/>
                  </a:lnTo>
                  <a:lnTo>
                    <a:pt x="0" y="1229485"/>
                  </a:lnTo>
                  <a:lnTo>
                    <a:pt x="0" y="0"/>
                  </a:lnTo>
                  <a:close/>
                </a:path>
              </a:pathLst>
            </a:custGeom>
            <a:blipFill>
              <a:blip r:embed="rId7"/>
              <a:stretch>
                <a:fillRect/>
              </a:stretch>
            </a:blip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8" name="Freeform 11">
              <a:extLst>
                <a:ext uri="{FF2B5EF4-FFF2-40B4-BE49-F238E27FC236}">
                  <a16:creationId xmlns:a16="http://schemas.microsoft.com/office/drawing/2014/main" id="{575E1A97-3EC5-5091-0D1F-DE1A00DE6C56}"/>
                </a:ext>
              </a:extLst>
            </p:cNvPr>
            <p:cNvSpPr/>
            <p:nvPr/>
          </p:nvSpPr>
          <p:spPr>
            <a:xfrm>
              <a:off x="7468281" y="9168396"/>
              <a:ext cx="870376" cy="870376"/>
            </a:xfrm>
            <a:custGeom>
              <a:avLst/>
              <a:gdLst/>
              <a:ahLst/>
              <a:cxnLst/>
              <a:rect l="l" t="t" r="r" b="b"/>
              <a:pathLst>
                <a:path w="870376" h="870376">
                  <a:moveTo>
                    <a:pt x="0" y="0"/>
                  </a:moveTo>
                  <a:lnTo>
                    <a:pt x="870376" y="0"/>
                  </a:lnTo>
                  <a:lnTo>
                    <a:pt x="870376" y="870376"/>
                  </a:lnTo>
                  <a:lnTo>
                    <a:pt x="0" y="870376"/>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9" name="Freeform 12">
              <a:extLst>
                <a:ext uri="{FF2B5EF4-FFF2-40B4-BE49-F238E27FC236}">
                  <a16:creationId xmlns:a16="http://schemas.microsoft.com/office/drawing/2014/main" id="{1AAA91DE-9E2D-9D43-3E82-D6E7AA0C51C2}"/>
                </a:ext>
              </a:extLst>
            </p:cNvPr>
            <p:cNvSpPr/>
            <p:nvPr/>
          </p:nvSpPr>
          <p:spPr>
            <a:xfrm>
              <a:off x="9606433" y="9193826"/>
              <a:ext cx="844947" cy="844947"/>
            </a:xfrm>
            <a:custGeom>
              <a:avLst/>
              <a:gdLst/>
              <a:ahLst/>
              <a:cxnLst/>
              <a:rect l="l" t="t" r="r" b="b"/>
              <a:pathLst>
                <a:path w="844947" h="844947">
                  <a:moveTo>
                    <a:pt x="0" y="0"/>
                  </a:moveTo>
                  <a:lnTo>
                    <a:pt x="844947" y="0"/>
                  </a:lnTo>
                  <a:lnTo>
                    <a:pt x="844947" y="844947"/>
                  </a:lnTo>
                  <a:lnTo>
                    <a:pt x="0" y="844947"/>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0" name="Freeform 13">
              <a:extLst>
                <a:ext uri="{FF2B5EF4-FFF2-40B4-BE49-F238E27FC236}">
                  <a16:creationId xmlns:a16="http://schemas.microsoft.com/office/drawing/2014/main" id="{CAE61767-4F06-E7E2-CE3F-5ECE4BF98677}"/>
                </a:ext>
              </a:extLst>
            </p:cNvPr>
            <p:cNvSpPr/>
            <p:nvPr/>
          </p:nvSpPr>
          <p:spPr>
            <a:xfrm>
              <a:off x="8526232" y="9161771"/>
              <a:ext cx="877001" cy="877001"/>
            </a:xfrm>
            <a:custGeom>
              <a:avLst/>
              <a:gdLst/>
              <a:ahLst/>
              <a:cxnLst/>
              <a:rect l="l" t="t" r="r" b="b"/>
              <a:pathLst>
                <a:path w="877001" h="877001">
                  <a:moveTo>
                    <a:pt x="0" y="0"/>
                  </a:moveTo>
                  <a:lnTo>
                    <a:pt x="877001" y="0"/>
                  </a:lnTo>
                  <a:lnTo>
                    <a:pt x="877001" y="877001"/>
                  </a:lnTo>
                  <a:lnTo>
                    <a:pt x="0" y="877001"/>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1" name="Freeform 14">
              <a:extLst>
                <a:ext uri="{FF2B5EF4-FFF2-40B4-BE49-F238E27FC236}">
                  <a16:creationId xmlns:a16="http://schemas.microsoft.com/office/drawing/2014/main" id="{1BFA2329-1ECD-D7FB-98F9-0B9786009186}"/>
                </a:ext>
              </a:extLst>
            </p:cNvPr>
            <p:cNvSpPr/>
            <p:nvPr/>
          </p:nvSpPr>
          <p:spPr>
            <a:xfrm>
              <a:off x="11734778" y="9168396"/>
              <a:ext cx="870376" cy="870376"/>
            </a:xfrm>
            <a:custGeom>
              <a:avLst/>
              <a:gdLst/>
              <a:ahLst/>
              <a:cxnLst/>
              <a:rect l="l" t="t" r="r" b="b"/>
              <a:pathLst>
                <a:path w="870376" h="870376">
                  <a:moveTo>
                    <a:pt x="0" y="0"/>
                  </a:moveTo>
                  <a:lnTo>
                    <a:pt x="870376" y="0"/>
                  </a:lnTo>
                  <a:lnTo>
                    <a:pt x="870376" y="870376"/>
                  </a:lnTo>
                  <a:lnTo>
                    <a:pt x="0" y="870376"/>
                  </a:lnTo>
                  <a:lnTo>
                    <a:pt x="0" y="0"/>
                  </a:lnTo>
                  <a:close/>
                </a:path>
              </a:pathLst>
            </a:custGeom>
            <a:blipFill>
              <a:blip r:embed="rId14"/>
              <a:stretch>
                <a:fillRect/>
              </a:stretch>
            </a:blip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2" name="Freeform 15">
              <a:extLst>
                <a:ext uri="{FF2B5EF4-FFF2-40B4-BE49-F238E27FC236}">
                  <a16:creationId xmlns:a16="http://schemas.microsoft.com/office/drawing/2014/main" id="{824C1AA0-96B7-14C0-D6F9-0A09A5F0D328}"/>
                </a:ext>
              </a:extLst>
            </p:cNvPr>
            <p:cNvSpPr/>
            <p:nvPr/>
          </p:nvSpPr>
          <p:spPr>
            <a:xfrm>
              <a:off x="10654580" y="9161771"/>
              <a:ext cx="877001" cy="877001"/>
            </a:xfrm>
            <a:custGeom>
              <a:avLst/>
              <a:gdLst/>
              <a:ahLst/>
              <a:cxnLst/>
              <a:rect l="l" t="t" r="r" b="b"/>
              <a:pathLst>
                <a:path w="877001" h="877001">
                  <a:moveTo>
                    <a:pt x="0" y="0"/>
                  </a:moveTo>
                  <a:lnTo>
                    <a:pt x="877000" y="0"/>
                  </a:lnTo>
                  <a:lnTo>
                    <a:pt x="877000" y="877001"/>
                  </a:lnTo>
                  <a:lnTo>
                    <a:pt x="0" y="877001"/>
                  </a:lnTo>
                  <a:lnTo>
                    <a:pt x="0" y="0"/>
                  </a:lnTo>
                  <a:close/>
                </a:path>
              </a:pathLst>
            </a:custGeom>
            <a:blipFill>
              <a:blip r:embed="rId15">
                <a:extLst>
                  <a:ext uri="{96DAC541-7B7A-43D3-8B79-37D633B846F1}">
                    <asvg:svgBlip xmlns:asvg="http://schemas.microsoft.com/office/drawing/2016/SVG/main" r:embed="rId16"/>
                  </a:ext>
                </a:extLst>
              </a:blip>
              <a:stretch>
                <a:fillRect/>
              </a:stretch>
            </a:blip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3" name="Freeform 16">
              <a:extLst>
                <a:ext uri="{FF2B5EF4-FFF2-40B4-BE49-F238E27FC236}">
                  <a16:creationId xmlns:a16="http://schemas.microsoft.com/office/drawing/2014/main" id="{702908F8-57B5-74AA-4929-15F86A448AD4}"/>
                </a:ext>
              </a:extLst>
            </p:cNvPr>
            <p:cNvSpPr/>
            <p:nvPr/>
          </p:nvSpPr>
          <p:spPr>
            <a:xfrm>
              <a:off x="12808356" y="9168396"/>
              <a:ext cx="870376" cy="870376"/>
            </a:xfrm>
            <a:custGeom>
              <a:avLst/>
              <a:gdLst/>
              <a:ahLst/>
              <a:cxnLst/>
              <a:rect l="l" t="t" r="r" b="b"/>
              <a:pathLst>
                <a:path w="870376" h="870376">
                  <a:moveTo>
                    <a:pt x="0" y="0"/>
                  </a:moveTo>
                  <a:lnTo>
                    <a:pt x="870376" y="0"/>
                  </a:lnTo>
                  <a:lnTo>
                    <a:pt x="870376" y="870376"/>
                  </a:lnTo>
                  <a:lnTo>
                    <a:pt x="0" y="870376"/>
                  </a:lnTo>
                  <a:lnTo>
                    <a:pt x="0" y="0"/>
                  </a:lnTo>
                  <a:close/>
                </a:path>
              </a:pathLst>
            </a:custGeom>
            <a:blipFill>
              <a:blip r:embed="rId17"/>
              <a:stretch>
                <a:fillRect/>
              </a:stretch>
            </a:blip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4" name="Freeform 17">
              <a:extLst>
                <a:ext uri="{FF2B5EF4-FFF2-40B4-BE49-F238E27FC236}">
                  <a16:creationId xmlns:a16="http://schemas.microsoft.com/office/drawing/2014/main" id="{18A8B41B-8706-5225-87DE-EA99AF7EF155}"/>
                </a:ext>
              </a:extLst>
            </p:cNvPr>
            <p:cNvSpPr/>
            <p:nvPr/>
          </p:nvSpPr>
          <p:spPr>
            <a:xfrm>
              <a:off x="13881932" y="9177571"/>
              <a:ext cx="870376" cy="870376"/>
            </a:xfrm>
            <a:custGeom>
              <a:avLst/>
              <a:gdLst/>
              <a:ahLst/>
              <a:cxnLst/>
              <a:rect l="l" t="t" r="r" b="b"/>
              <a:pathLst>
                <a:path w="870376" h="870376">
                  <a:moveTo>
                    <a:pt x="0" y="0"/>
                  </a:moveTo>
                  <a:lnTo>
                    <a:pt x="870376" y="0"/>
                  </a:lnTo>
                  <a:lnTo>
                    <a:pt x="870376" y="870376"/>
                  </a:lnTo>
                  <a:lnTo>
                    <a:pt x="0" y="870376"/>
                  </a:lnTo>
                  <a:lnTo>
                    <a:pt x="0" y="0"/>
                  </a:lnTo>
                  <a:close/>
                </a:path>
              </a:pathLst>
            </a:custGeom>
            <a:blipFill>
              <a:blip r:embed="rId18">
                <a:extLst>
                  <a:ext uri="{96DAC541-7B7A-43D3-8B79-37D633B846F1}">
                    <asvg:svgBlip xmlns:asvg="http://schemas.microsoft.com/office/drawing/2016/SVG/main" r:embed="rId19"/>
                  </a:ext>
                </a:extLst>
              </a:blip>
              <a:stretch>
                <a:fillRect/>
              </a:stretch>
            </a:blip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5" name="Freeform 18">
              <a:extLst>
                <a:ext uri="{FF2B5EF4-FFF2-40B4-BE49-F238E27FC236}">
                  <a16:creationId xmlns:a16="http://schemas.microsoft.com/office/drawing/2014/main" id="{9FD166F1-AF3F-0E9D-5B09-2BDFAD268363}"/>
                </a:ext>
              </a:extLst>
            </p:cNvPr>
            <p:cNvSpPr/>
            <p:nvPr/>
          </p:nvSpPr>
          <p:spPr>
            <a:xfrm>
              <a:off x="16136400" y="9209624"/>
              <a:ext cx="829148" cy="829148"/>
            </a:xfrm>
            <a:custGeom>
              <a:avLst/>
              <a:gdLst/>
              <a:ahLst/>
              <a:cxnLst/>
              <a:rect l="l" t="t" r="r" b="b"/>
              <a:pathLst>
                <a:path w="829148" h="829148">
                  <a:moveTo>
                    <a:pt x="0" y="0"/>
                  </a:moveTo>
                  <a:lnTo>
                    <a:pt x="829147" y="0"/>
                  </a:lnTo>
                  <a:lnTo>
                    <a:pt x="829147" y="829148"/>
                  </a:lnTo>
                  <a:lnTo>
                    <a:pt x="0" y="829148"/>
                  </a:lnTo>
                  <a:lnTo>
                    <a:pt x="0" y="0"/>
                  </a:lnTo>
                  <a:close/>
                </a:path>
              </a:pathLst>
            </a:custGeom>
            <a:blipFill>
              <a:blip r:embed="rId20"/>
              <a:stretch>
                <a:fillRect/>
              </a:stretch>
            </a:blip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6" name="Freeform 19">
              <a:extLst>
                <a:ext uri="{FF2B5EF4-FFF2-40B4-BE49-F238E27FC236}">
                  <a16:creationId xmlns:a16="http://schemas.microsoft.com/office/drawing/2014/main" id="{6DEAB5FF-25C5-4CF9-7E64-FF7D9B5E04C2}"/>
                </a:ext>
              </a:extLst>
            </p:cNvPr>
            <p:cNvSpPr/>
            <p:nvPr/>
          </p:nvSpPr>
          <p:spPr>
            <a:xfrm>
              <a:off x="14977280" y="9193826"/>
              <a:ext cx="955919" cy="911708"/>
            </a:xfrm>
            <a:custGeom>
              <a:avLst/>
              <a:gdLst/>
              <a:ahLst/>
              <a:cxnLst/>
              <a:rect l="l" t="t" r="r" b="b"/>
              <a:pathLst>
                <a:path w="955919" h="911708">
                  <a:moveTo>
                    <a:pt x="0" y="0"/>
                  </a:moveTo>
                  <a:lnTo>
                    <a:pt x="955920" y="0"/>
                  </a:lnTo>
                  <a:lnTo>
                    <a:pt x="955920" y="911708"/>
                  </a:lnTo>
                  <a:lnTo>
                    <a:pt x="0" y="911708"/>
                  </a:lnTo>
                  <a:lnTo>
                    <a:pt x="0" y="0"/>
                  </a:lnTo>
                  <a:close/>
                </a:path>
              </a:pathLst>
            </a:custGeom>
            <a:blipFill>
              <a:blip r:embed="rId21">
                <a:extLst>
                  <a:ext uri="{96DAC541-7B7A-43D3-8B79-37D633B846F1}">
                    <asvg:svgBlip xmlns:asvg="http://schemas.microsoft.com/office/drawing/2016/SVG/main" r:embed="rId22"/>
                  </a:ext>
                </a:extLst>
              </a:blip>
              <a:stretch>
                <a:fillRect/>
              </a:stretch>
            </a:blip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7" name="Freeform 20">
              <a:extLst>
                <a:ext uri="{FF2B5EF4-FFF2-40B4-BE49-F238E27FC236}">
                  <a16:creationId xmlns:a16="http://schemas.microsoft.com/office/drawing/2014/main" id="{65340758-8D46-2EC9-1D53-291FFFE23AC9}"/>
                </a:ext>
              </a:extLst>
            </p:cNvPr>
            <p:cNvSpPr/>
            <p:nvPr/>
          </p:nvSpPr>
          <p:spPr>
            <a:xfrm>
              <a:off x="17549086" y="8671650"/>
              <a:ext cx="3071885" cy="2170358"/>
            </a:xfrm>
            <a:custGeom>
              <a:avLst/>
              <a:gdLst/>
              <a:ahLst/>
              <a:cxnLst/>
              <a:rect l="l" t="t" r="r" b="b"/>
              <a:pathLst>
                <a:path w="3071885" h="2170358">
                  <a:moveTo>
                    <a:pt x="0" y="0"/>
                  </a:moveTo>
                  <a:lnTo>
                    <a:pt x="3071886" y="0"/>
                  </a:lnTo>
                  <a:lnTo>
                    <a:pt x="3071886" y="2170358"/>
                  </a:lnTo>
                  <a:lnTo>
                    <a:pt x="0" y="2170358"/>
                  </a:lnTo>
                  <a:lnTo>
                    <a:pt x="0" y="0"/>
                  </a:lnTo>
                  <a:close/>
                </a:path>
              </a:pathLst>
            </a:custGeom>
            <a:blipFill>
              <a:blip r:embed="rId23"/>
              <a:stretch>
                <a:fillRect t="-5300" r="-9322" b="-5300"/>
              </a:stretch>
            </a:blip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grpSp>
      <p:sp>
        <p:nvSpPr>
          <p:cNvPr id="3" name="TextBox 5">
            <a:extLst>
              <a:ext uri="{FF2B5EF4-FFF2-40B4-BE49-F238E27FC236}">
                <a16:creationId xmlns:a16="http://schemas.microsoft.com/office/drawing/2014/main" id="{00D40040-5F7F-EE53-3371-A9814F662AAF}"/>
              </a:ext>
            </a:extLst>
          </p:cNvPr>
          <p:cNvSpPr txBox="1"/>
          <p:nvPr/>
        </p:nvSpPr>
        <p:spPr>
          <a:xfrm>
            <a:off x="15799129" y="9264732"/>
            <a:ext cx="2514600" cy="92333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i="1" dirty="0">
                <a:solidFill>
                  <a:srgbClr val="6B777D"/>
                </a:solidFill>
                <a:latin typeface="TTInterfacesRegular"/>
              </a:rPr>
              <a:t>With the support of Horizon Europe funded </a:t>
            </a:r>
            <a:r>
              <a:rPr lang="en-US" i="1" dirty="0">
                <a:solidFill>
                  <a:srgbClr val="6B777D"/>
                </a:solidFill>
                <a:ea typeface="+mn-lt"/>
                <a:cs typeface="+mn-lt"/>
              </a:rPr>
              <a:t>MAGICA project</a:t>
            </a:r>
            <a:endParaRPr lang="en-US" i="1" dirty="0">
              <a:solidFill>
                <a:srgbClr val="6B777D"/>
              </a:solidFill>
              <a:latin typeface="TTInterfacesRegular"/>
            </a:endParaRPr>
          </a:p>
        </p:txBody>
      </p:sp>
      <p:pic>
        <p:nvPicPr>
          <p:cNvPr id="4" name="Picture 3">
            <a:extLst>
              <a:ext uri="{FF2B5EF4-FFF2-40B4-BE49-F238E27FC236}">
                <a16:creationId xmlns:a16="http://schemas.microsoft.com/office/drawing/2014/main" id="{CB1071C8-6A2C-42CD-C773-FE40FD97AC13}"/>
              </a:ext>
            </a:extLst>
          </p:cNvPr>
          <p:cNvPicPr>
            <a:picLocks noChangeAspect="1"/>
          </p:cNvPicPr>
          <p:nvPr/>
        </p:nvPicPr>
        <p:blipFill>
          <a:blip r:embed="rId24"/>
          <a:stretch>
            <a:fillRect/>
          </a:stretch>
        </p:blipFill>
        <p:spPr>
          <a:xfrm>
            <a:off x="15801601" y="8637482"/>
            <a:ext cx="1835729" cy="61471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grpSp>
        <p:nvGrpSpPr>
          <p:cNvPr id="236" name="Google Shape;236;p8"/>
          <p:cNvGrpSpPr/>
          <p:nvPr/>
        </p:nvGrpSpPr>
        <p:grpSpPr>
          <a:xfrm>
            <a:off x="6152807" y="3638749"/>
            <a:ext cx="5982386" cy="3009503"/>
            <a:chOff x="0" y="0"/>
            <a:chExt cx="7976515" cy="4012671"/>
          </a:xfrm>
        </p:grpSpPr>
        <p:sp>
          <p:nvSpPr>
            <p:cNvPr id="237" name="Google Shape;237;p8"/>
            <p:cNvSpPr/>
            <p:nvPr/>
          </p:nvSpPr>
          <p:spPr>
            <a:xfrm>
              <a:off x="0" y="1403351"/>
              <a:ext cx="7976515" cy="1304660"/>
            </a:xfrm>
            <a:custGeom>
              <a:avLst/>
              <a:gdLst/>
              <a:ahLst/>
              <a:cxnLst/>
              <a:rect l="l" t="t" r="r" b="b"/>
              <a:pathLst>
                <a:path w="7976515" h="1304660" extrusionOk="0">
                  <a:moveTo>
                    <a:pt x="0" y="0"/>
                  </a:moveTo>
                  <a:lnTo>
                    <a:pt x="7976515" y="0"/>
                  </a:lnTo>
                  <a:lnTo>
                    <a:pt x="7976515" y="1304660"/>
                  </a:lnTo>
                  <a:lnTo>
                    <a:pt x="0" y="1304660"/>
                  </a:lnTo>
                  <a:lnTo>
                    <a:pt x="0" y="0"/>
                  </a:lnTo>
                  <a:close/>
                </a:path>
              </a:pathLst>
            </a:custGeom>
            <a:blipFill rotWithShape="1">
              <a:blip r:embed="rId3"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8" name="Google Shape;238;p8"/>
            <p:cNvSpPr/>
            <p:nvPr/>
          </p:nvSpPr>
          <p:spPr>
            <a:xfrm>
              <a:off x="0" y="2708011"/>
              <a:ext cx="7976515" cy="1304660"/>
            </a:xfrm>
            <a:custGeom>
              <a:avLst/>
              <a:gdLst/>
              <a:ahLst/>
              <a:cxnLst/>
              <a:rect l="l" t="t" r="r" b="b"/>
              <a:pathLst>
                <a:path w="7976515" h="1304660" extrusionOk="0">
                  <a:moveTo>
                    <a:pt x="0" y="0"/>
                  </a:moveTo>
                  <a:lnTo>
                    <a:pt x="7976515" y="0"/>
                  </a:lnTo>
                  <a:lnTo>
                    <a:pt x="7976515" y="1304660"/>
                  </a:lnTo>
                  <a:lnTo>
                    <a:pt x="0" y="1304660"/>
                  </a:lnTo>
                  <a:lnTo>
                    <a:pt x="0" y="0"/>
                  </a:lnTo>
                  <a:close/>
                </a:path>
              </a:pathLst>
            </a:custGeom>
            <a:blipFill rotWithShape="1">
              <a:blip r:embed="rId3"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9" name="Google Shape;239;p8"/>
            <p:cNvSpPr/>
            <p:nvPr/>
          </p:nvSpPr>
          <p:spPr>
            <a:xfrm>
              <a:off x="0" y="0"/>
              <a:ext cx="7976515" cy="1304660"/>
            </a:xfrm>
            <a:custGeom>
              <a:avLst/>
              <a:gdLst/>
              <a:ahLst/>
              <a:cxnLst/>
              <a:rect l="l" t="t" r="r" b="b"/>
              <a:pathLst>
                <a:path w="7976515" h="1304660" extrusionOk="0">
                  <a:moveTo>
                    <a:pt x="0" y="0"/>
                  </a:moveTo>
                  <a:lnTo>
                    <a:pt x="7976515" y="0"/>
                  </a:lnTo>
                  <a:lnTo>
                    <a:pt x="7976515" y="1304660"/>
                  </a:lnTo>
                  <a:lnTo>
                    <a:pt x="0" y="1304660"/>
                  </a:lnTo>
                  <a:lnTo>
                    <a:pt x="0" y="0"/>
                  </a:lnTo>
                  <a:close/>
                </a:path>
              </a:pathLst>
            </a:custGeom>
            <a:blipFill rotWithShape="1">
              <a:blip r:embed="rId3"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
          <p:cNvSpPr/>
          <p:nvPr/>
        </p:nvSpPr>
        <p:spPr>
          <a:xfrm>
            <a:off x="14727992" y="8650474"/>
            <a:ext cx="1636526" cy="1636526"/>
          </a:xfrm>
          <a:custGeom>
            <a:avLst/>
            <a:gdLst/>
            <a:ahLst/>
            <a:cxnLst/>
            <a:rect l="l" t="t" r="r" b="b"/>
            <a:pathLst>
              <a:path w="1636526" h="1636526" extrusionOk="0">
                <a:moveTo>
                  <a:pt x="0" y="0"/>
                </a:moveTo>
                <a:lnTo>
                  <a:pt x="1636525" y="0"/>
                </a:lnTo>
                <a:lnTo>
                  <a:pt x="1636525" y="1636526"/>
                </a:lnTo>
                <a:lnTo>
                  <a:pt x="0" y="1636526"/>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9" name="Google Shape;109;p2"/>
          <p:cNvSpPr/>
          <p:nvPr/>
        </p:nvSpPr>
        <p:spPr>
          <a:xfrm>
            <a:off x="12690905" y="9191625"/>
            <a:ext cx="1750467" cy="526389"/>
          </a:xfrm>
          <a:custGeom>
            <a:avLst/>
            <a:gdLst/>
            <a:ahLst/>
            <a:cxnLst/>
            <a:rect l="l" t="t" r="r" b="b"/>
            <a:pathLst>
              <a:path w="1750467" h="526389" extrusionOk="0">
                <a:moveTo>
                  <a:pt x="0" y="0"/>
                </a:moveTo>
                <a:lnTo>
                  <a:pt x="1750467" y="0"/>
                </a:lnTo>
                <a:lnTo>
                  <a:pt x="1750467" y="526389"/>
                </a:lnTo>
                <a:lnTo>
                  <a:pt x="0" y="526389"/>
                </a:lnTo>
                <a:lnTo>
                  <a:pt x="0" y="0"/>
                </a:lnTo>
                <a:close/>
              </a:path>
            </a:pathLst>
          </a:custGeom>
          <a:blipFill rotWithShape="1">
            <a:blip r:embed="rId4"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0" name="Google Shape;110;p2"/>
          <p:cNvSpPr/>
          <p:nvPr/>
        </p:nvSpPr>
        <p:spPr>
          <a:xfrm>
            <a:off x="16551758" y="8970500"/>
            <a:ext cx="1528709" cy="1080068"/>
          </a:xfrm>
          <a:custGeom>
            <a:avLst/>
            <a:gdLst/>
            <a:ahLst/>
            <a:cxnLst/>
            <a:rect l="l" t="t" r="r" b="b"/>
            <a:pathLst>
              <a:path w="1528709" h="1080068" extrusionOk="0">
                <a:moveTo>
                  <a:pt x="0" y="0"/>
                </a:moveTo>
                <a:lnTo>
                  <a:pt x="1528709" y="0"/>
                </a:lnTo>
                <a:lnTo>
                  <a:pt x="1528709" y="1080068"/>
                </a:lnTo>
                <a:lnTo>
                  <a:pt x="0" y="1080068"/>
                </a:lnTo>
                <a:lnTo>
                  <a:pt x="0" y="0"/>
                </a:lnTo>
                <a:close/>
              </a:path>
            </a:pathLst>
          </a:custGeom>
          <a:blipFill rotWithShape="1">
            <a:blip r:embed="rId5" cstate="print">
              <a:alphaModFix/>
              <a:extLst>
                <a:ext uri="{28A0092B-C50C-407E-A947-70E740481C1C}">
                  <a14:useLocalDpi xmlns:a14="http://schemas.microsoft.com/office/drawing/2010/main"/>
                </a:ext>
              </a:extLst>
            </a:blip>
            <a:stretch>
              <a:fillRect t="-5299" r="-9321" b="-5298"/>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11" name="Google Shape;111;p2"/>
          <p:cNvGrpSpPr/>
          <p:nvPr/>
        </p:nvGrpSpPr>
        <p:grpSpPr>
          <a:xfrm>
            <a:off x="124044" y="222430"/>
            <a:ext cx="2091914" cy="1614701"/>
            <a:chOff x="0" y="0"/>
            <a:chExt cx="2789218" cy="2152935"/>
          </a:xfrm>
        </p:grpSpPr>
        <p:sp>
          <p:nvSpPr>
            <p:cNvPr id="112" name="Google Shape;112;p2"/>
            <p:cNvSpPr/>
            <p:nvPr/>
          </p:nvSpPr>
          <p:spPr>
            <a:xfrm>
              <a:off x="77947" y="0"/>
              <a:ext cx="2711271" cy="2152935"/>
            </a:xfrm>
            <a:custGeom>
              <a:avLst/>
              <a:gdLst/>
              <a:ahLst/>
              <a:cxnLst/>
              <a:rect l="l" t="t" r="r" b="b"/>
              <a:pathLst>
                <a:path w="2276697" h="1807854" extrusionOk="0">
                  <a:moveTo>
                    <a:pt x="0" y="0"/>
                  </a:moveTo>
                  <a:lnTo>
                    <a:pt x="2276697" y="0"/>
                  </a:lnTo>
                  <a:lnTo>
                    <a:pt x="2276697" y="1807854"/>
                  </a:lnTo>
                  <a:lnTo>
                    <a:pt x="0" y="1807854"/>
                  </a:lnTo>
                  <a:close/>
                </a:path>
              </a:pathLst>
            </a:custGeom>
            <a:solidFill>
              <a:srgbClr val="EFF3F5"/>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3" name="Google Shape;113;p2"/>
            <p:cNvSpPr/>
            <p:nvPr/>
          </p:nvSpPr>
          <p:spPr>
            <a:xfrm>
              <a:off x="0" y="16706"/>
              <a:ext cx="2691816" cy="2116642"/>
            </a:xfrm>
            <a:custGeom>
              <a:avLst/>
              <a:gdLst/>
              <a:ahLst/>
              <a:cxnLst/>
              <a:rect l="l" t="t" r="r" b="b"/>
              <a:pathLst>
                <a:path w="2691816" h="2116642" extrusionOk="0">
                  <a:moveTo>
                    <a:pt x="0" y="0"/>
                  </a:moveTo>
                  <a:lnTo>
                    <a:pt x="2691816" y="0"/>
                  </a:lnTo>
                  <a:lnTo>
                    <a:pt x="2691816" y="2116642"/>
                  </a:lnTo>
                  <a:lnTo>
                    <a:pt x="0" y="2116642"/>
                  </a:lnTo>
                  <a:lnTo>
                    <a:pt x="0" y="0"/>
                  </a:lnTo>
                  <a:close/>
                </a:path>
              </a:pathLst>
            </a:custGeom>
            <a:blipFill rotWithShape="1">
              <a:blip r:embed="rId6"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14" name="Google Shape;114;p2"/>
          <p:cNvGrpSpPr/>
          <p:nvPr/>
        </p:nvGrpSpPr>
        <p:grpSpPr>
          <a:xfrm>
            <a:off x="0" y="0"/>
            <a:ext cx="2474662" cy="10287000"/>
            <a:chOff x="0" y="-1"/>
            <a:chExt cx="3299549" cy="13716000"/>
          </a:xfrm>
        </p:grpSpPr>
        <p:sp>
          <p:nvSpPr>
            <p:cNvPr id="115" name="Google Shape;115;p2"/>
            <p:cNvSpPr/>
            <p:nvPr/>
          </p:nvSpPr>
          <p:spPr>
            <a:xfrm rot="5400000">
              <a:off x="-5208225" y="5208225"/>
              <a:ext cx="13716000" cy="3299549"/>
            </a:xfrm>
            <a:custGeom>
              <a:avLst/>
              <a:gdLst/>
              <a:ahLst/>
              <a:cxnLst/>
              <a:rect l="l" t="t" r="r" b="b"/>
              <a:pathLst>
                <a:path w="13716000" h="3299549" extrusionOk="0">
                  <a:moveTo>
                    <a:pt x="0" y="0"/>
                  </a:moveTo>
                  <a:lnTo>
                    <a:pt x="13716000" y="0"/>
                  </a:lnTo>
                  <a:lnTo>
                    <a:pt x="13716000" y="3299550"/>
                  </a:lnTo>
                  <a:lnTo>
                    <a:pt x="0" y="3299550"/>
                  </a:lnTo>
                  <a:lnTo>
                    <a:pt x="0" y="0"/>
                  </a:lnTo>
                  <a:close/>
                </a:path>
              </a:pathLst>
            </a:custGeom>
            <a:blipFill rotWithShape="1">
              <a:blip r:embed="rId7"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6" name="Google Shape;116;p2"/>
            <p:cNvSpPr/>
            <p:nvPr/>
          </p:nvSpPr>
          <p:spPr>
            <a:xfrm>
              <a:off x="243339" y="296573"/>
              <a:ext cx="2711271" cy="2152935"/>
            </a:xfrm>
            <a:custGeom>
              <a:avLst/>
              <a:gdLst/>
              <a:ahLst/>
              <a:cxnLst/>
              <a:rect l="l" t="t" r="r" b="b"/>
              <a:pathLst>
                <a:path w="2276697" h="1807854" extrusionOk="0">
                  <a:moveTo>
                    <a:pt x="0" y="0"/>
                  </a:moveTo>
                  <a:lnTo>
                    <a:pt x="2276697" y="0"/>
                  </a:lnTo>
                  <a:lnTo>
                    <a:pt x="2276697" y="1807854"/>
                  </a:lnTo>
                  <a:lnTo>
                    <a:pt x="0" y="1807854"/>
                  </a:lnTo>
                  <a:close/>
                </a:path>
              </a:pathLst>
            </a:custGeom>
            <a:solidFill>
              <a:srgbClr val="EFF3F5"/>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7" name="Google Shape;117;p2"/>
            <p:cNvSpPr/>
            <p:nvPr/>
          </p:nvSpPr>
          <p:spPr>
            <a:xfrm>
              <a:off x="165392" y="313279"/>
              <a:ext cx="2691816" cy="2116642"/>
            </a:xfrm>
            <a:custGeom>
              <a:avLst/>
              <a:gdLst/>
              <a:ahLst/>
              <a:cxnLst/>
              <a:rect l="l" t="t" r="r" b="b"/>
              <a:pathLst>
                <a:path w="2691816" h="2116642" extrusionOk="0">
                  <a:moveTo>
                    <a:pt x="0" y="0"/>
                  </a:moveTo>
                  <a:lnTo>
                    <a:pt x="2691816" y="0"/>
                  </a:lnTo>
                  <a:lnTo>
                    <a:pt x="2691816" y="2116642"/>
                  </a:lnTo>
                  <a:lnTo>
                    <a:pt x="0" y="2116642"/>
                  </a:lnTo>
                  <a:lnTo>
                    <a:pt x="0" y="0"/>
                  </a:lnTo>
                  <a:close/>
                </a:path>
              </a:pathLst>
            </a:custGeom>
            <a:blipFill rotWithShape="1">
              <a:blip r:embed="rId6"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118" name="Google Shape;118;p2"/>
          <p:cNvSpPr txBox="1"/>
          <p:nvPr/>
        </p:nvSpPr>
        <p:spPr>
          <a:xfrm>
            <a:off x="2895600" y="571500"/>
            <a:ext cx="14401800" cy="665375"/>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4000" b="1">
                <a:solidFill>
                  <a:srgbClr val="1E355E"/>
                </a:solidFill>
                <a:latin typeface="Montserrat"/>
                <a:ea typeface="Montserrat"/>
                <a:cs typeface="Montserrat"/>
                <a:sym typeface="Montserrat"/>
              </a:rPr>
              <a:t>Adaptation Measures and Decision-Making Principles </a:t>
            </a:r>
            <a:endParaRPr/>
          </a:p>
        </p:txBody>
      </p:sp>
      <p:sp>
        <p:nvSpPr>
          <p:cNvPr id="119" name="Google Shape;119;p2"/>
          <p:cNvSpPr txBox="1"/>
          <p:nvPr/>
        </p:nvSpPr>
        <p:spPr>
          <a:xfrm>
            <a:off x="2895600" y="1618825"/>
            <a:ext cx="7891800" cy="7265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000" b="1">
                <a:solidFill>
                  <a:srgbClr val="1E355E"/>
                </a:solidFill>
                <a:latin typeface="Montserrat"/>
                <a:ea typeface="Montserrat"/>
                <a:cs typeface="Montserrat"/>
                <a:sym typeface="Montserrat"/>
              </a:rPr>
              <a:t>Table of contents</a:t>
            </a:r>
            <a:endParaRPr sz="2000" b="1">
              <a:solidFill>
                <a:srgbClr val="1E355E"/>
              </a:solidFill>
              <a:latin typeface="Montserrat"/>
              <a:ea typeface="Montserrat"/>
              <a:cs typeface="Montserrat"/>
              <a:sym typeface="Montserrat"/>
            </a:endParaRPr>
          </a:p>
          <a:p>
            <a:pPr marL="0" lvl="0" indent="0" algn="l" rtl="0">
              <a:spcBef>
                <a:spcPts val="0"/>
              </a:spcBef>
              <a:spcAft>
                <a:spcPts val="0"/>
              </a:spcAft>
              <a:buNone/>
            </a:pPr>
            <a:endParaRPr sz="2000" b="1">
              <a:solidFill>
                <a:srgbClr val="1E355E"/>
              </a:solidFill>
              <a:latin typeface="Montserrat"/>
              <a:ea typeface="Montserrat"/>
              <a:cs typeface="Montserrat"/>
              <a:sym typeface="Montserrat"/>
            </a:endParaRPr>
          </a:p>
          <a:p>
            <a:pPr marL="0" lvl="0" indent="0" algn="l" rtl="0">
              <a:spcBef>
                <a:spcPts val="0"/>
              </a:spcBef>
              <a:spcAft>
                <a:spcPts val="0"/>
              </a:spcAft>
              <a:buNone/>
            </a:pPr>
            <a:endParaRPr sz="2000" b="1">
              <a:solidFill>
                <a:srgbClr val="1E355E"/>
              </a:solidFill>
              <a:latin typeface="Montserrat"/>
              <a:ea typeface="Montserrat"/>
              <a:cs typeface="Montserrat"/>
              <a:sym typeface="Montserrat"/>
            </a:endParaRPr>
          </a:p>
          <a:p>
            <a:pPr marL="0" lvl="0" indent="0" algn="l" rtl="0">
              <a:spcBef>
                <a:spcPts val="0"/>
              </a:spcBef>
              <a:spcAft>
                <a:spcPts val="0"/>
              </a:spcAft>
              <a:buNone/>
            </a:pPr>
            <a:r>
              <a:rPr lang="en-US" sz="2000" b="1">
                <a:solidFill>
                  <a:srgbClr val="1E355E"/>
                </a:solidFill>
                <a:latin typeface="Montserrat"/>
                <a:ea typeface="Montserrat"/>
                <a:cs typeface="Montserrat"/>
                <a:sym typeface="Montserrat"/>
              </a:rPr>
              <a:t>1 Introduction</a:t>
            </a:r>
            <a:endParaRPr sz="2000" b="1">
              <a:solidFill>
                <a:srgbClr val="1E355E"/>
              </a:solidFill>
              <a:latin typeface="Montserrat"/>
              <a:ea typeface="Montserrat"/>
              <a:cs typeface="Montserrat"/>
              <a:sym typeface="Montserrat"/>
            </a:endParaRPr>
          </a:p>
          <a:p>
            <a:pPr marL="0" lvl="0" indent="0" algn="l" rtl="0">
              <a:spcBef>
                <a:spcPts val="0"/>
              </a:spcBef>
              <a:spcAft>
                <a:spcPts val="0"/>
              </a:spcAft>
              <a:buNone/>
            </a:pPr>
            <a:endParaRPr sz="2000" b="1">
              <a:solidFill>
                <a:srgbClr val="1E355E"/>
              </a:solidFill>
              <a:latin typeface="Montserrat"/>
              <a:ea typeface="Montserrat"/>
              <a:cs typeface="Montserrat"/>
              <a:sym typeface="Montserrat"/>
            </a:endParaRPr>
          </a:p>
          <a:p>
            <a:pPr marL="0" lvl="0" indent="0" algn="l" rtl="0">
              <a:spcBef>
                <a:spcPts val="0"/>
              </a:spcBef>
              <a:spcAft>
                <a:spcPts val="0"/>
              </a:spcAft>
              <a:buNone/>
            </a:pPr>
            <a:r>
              <a:rPr lang="en-US" sz="2000" b="1">
                <a:solidFill>
                  <a:srgbClr val="1E355E"/>
                </a:solidFill>
                <a:latin typeface="Montserrat"/>
                <a:ea typeface="Montserrat"/>
                <a:cs typeface="Montserrat"/>
                <a:sym typeface="Montserrat"/>
              </a:rPr>
              <a:t>2 Assessment of adaptation measures in Europe</a:t>
            </a:r>
            <a:endParaRPr sz="2000" b="1">
              <a:solidFill>
                <a:srgbClr val="1E355E"/>
              </a:solidFill>
              <a:latin typeface="Montserrat"/>
              <a:ea typeface="Montserrat"/>
              <a:cs typeface="Montserrat"/>
              <a:sym typeface="Montserrat"/>
            </a:endParaRPr>
          </a:p>
          <a:p>
            <a:pPr marL="0" lvl="0" indent="0" algn="l" rtl="0">
              <a:lnSpc>
                <a:spcPct val="115000"/>
              </a:lnSpc>
              <a:spcBef>
                <a:spcPts val="1200"/>
              </a:spcBef>
              <a:spcAft>
                <a:spcPts val="0"/>
              </a:spcAft>
              <a:buNone/>
            </a:pPr>
            <a:r>
              <a:rPr lang="en-US" sz="2000" i="1">
                <a:solidFill>
                  <a:srgbClr val="023D5D"/>
                </a:solidFill>
                <a:latin typeface="Montserrat"/>
                <a:ea typeface="Montserrat"/>
                <a:cs typeface="Montserrat"/>
                <a:sym typeface="Montserrat"/>
              </a:rPr>
              <a:t>2.1 Types of responses to sea level rise</a:t>
            </a:r>
            <a:endParaRPr sz="2000" i="1">
              <a:solidFill>
                <a:srgbClr val="023D5D"/>
              </a:solidFill>
              <a:latin typeface="Montserrat"/>
              <a:ea typeface="Montserrat"/>
              <a:cs typeface="Montserrat"/>
              <a:sym typeface="Montserrat"/>
            </a:endParaRPr>
          </a:p>
          <a:p>
            <a:pPr marL="0" lvl="0" indent="0" algn="l" rtl="0">
              <a:lnSpc>
                <a:spcPct val="115000"/>
              </a:lnSpc>
              <a:spcBef>
                <a:spcPts val="1200"/>
              </a:spcBef>
              <a:spcAft>
                <a:spcPts val="0"/>
              </a:spcAft>
              <a:buNone/>
            </a:pPr>
            <a:r>
              <a:rPr lang="en-US" sz="2000">
                <a:solidFill>
                  <a:srgbClr val="023D5D"/>
                </a:solidFill>
                <a:latin typeface="Montserrat"/>
                <a:ea typeface="Montserrat"/>
                <a:cs typeface="Montserrat"/>
                <a:sym typeface="Montserrat"/>
              </a:rPr>
              <a:t>2.1.1 Accommodate</a:t>
            </a:r>
            <a:endParaRPr sz="2000">
              <a:solidFill>
                <a:srgbClr val="023D5D"/>
              </a:solidFill>
              <a:latin typeface="Montserrat"/>
              <a:ea typeface="Montserrat"/>
              <a:cs typeface="Montserrat"/>
              <a:sym typeface="Montserrat"/>
            </a:endParaRPr>
          </a:p>
          <a:p>
            <a:pPr marL="0" lvl="0" indent="0" algn="l" rtl="0">
              <a:lnSpc>
                <a:spcPct val="115000"/>
              </a:lnSpc>
              <a:spcBef>
                <a:spcPts val="1200"/>
              </a:spcBef>
              <a:spcAft>
                <a:spcPts val="0"/>
              </a:spcAft>
              <a:buNone/>
            </a:pPr>
            <a:r>
              <a:rPr lang="en-US" sz="2000">
                <a:solidFill>
                  <a:srgbClr val="023D5D"/>
                </a:solidFill>
                <a:latin typeface="Montserrat"/>
                <a:ea typeface="Montserrat"/>
                <a:cs typeface="Montserrat"/>
                <a:sym typeface="Montserrat"/>
              </a:rPr>
              <a:t>2.1.2 Protect</a:t>
            </a:r>
            <a:endParaRPr sz="2000">
              <a:solidFill>
                <a:srgbClr val="023D5D"/>
              </a:solidFill>
              <a:latin typeface="Montserrat"/>
              <a:ea typeface="Montserrat"/>
              <a:cs typeface="Montserrat"/>
              <a:sym typeface="Montserrat"/>
            </a:endParaRPr>
          </a:p>
          <a:p>
            <a:pPr marL="0" lvl="0" indent="0" algn="l" rtl="0">
              <a:lnSpc>
                <a:spcPct val="115000"/>
              </a:lnSpc>
              <a:spcBef>
                <a:spcPts val="1200"/>
              </a:spcBef>
              <a:spcAft>
                <a:spcPts val="0"/>
              </a:spcAft>
              <a:buNone/>
            </a:pPr>
            <a:r>
              <a:rPr lang="en-US" sz="2000">
                <a:solidFill>
                  <a:srgbClr val="023D5D"/>
                </a:solidFill>
                <a:latin typeface="Montserrat"/>
                <a:ea typeface="Montserrat"/>
                <a:cs typeface="Montserrat"/>
                <a:sym typeface="Montserrat"/>
              </a:rPr>
              <a:t>2.1.3 Advance </a:t>
            </a:r>
            <a:endParaRPr sz="2000">
              <a:solidFill>
                <a:srgbClr val="023D5D"/>
              </a:solidFill>
              <a:latin typeface="Montserrat"/>
              <a:ea typeface="Montserrat"/>
              <a:cs typeface="Montserrat"/>
              <a:sym typeface="Montserrat"/>
            </a:endParaRPr>
          </a:p>
          <a:p>
            <a:pPr marL="0" lvl="0" indent="0" algn="l" rtl="0">
              <a:lnSpc>
                <a:spcPct val="115000"/>
              </a:lnSpc>
              <a:spcBef>
                <a:spcPts val="1200"/>
              </a:spcBef>
              <a:spcAft>
                <a:spcPts val="0"/>
              </a:spcAft>
              <a:buNone/>
            </a:pPr>
            <a:r>
              <a:rPr lang="en-US" sz="2000">
                <a:solidFill>
                  <a:srgbClr val="023D5D"/>
                </a:solidFill>
                <a:latin typeface="Montserrat"/>
                <a:ea typeface="Montserrat"/>
                <a:cs typeface="Montserrat"/>
                <a:sym typeface="Montserrat"/>
              </a:rPr>
              <a:t>2.1.4 Retreat</a:t>
            </a:r>
            <a:endParaRPr sz="2000">
              <a:solidFill>
                <a:srgbClr val="023D5D"/>
              </a:solidFill>
              <a:latin typeface="Montserrat"/>
              <a:ea typeface="Montserrat"/>
              <a:cs typeface="Montserrat"/>
              <a:sym typeface="Montserrat"/>
            </a:endParaRPr>
          </a:p>
          <a:p>
            <a:pPr marL="0" lvl="0" indent="0" algn="l" rtl="0">
              <a:lnSpc>
                <a:spcPct val="115000"/>
              </a:lnSpc>
              <a:spcBef>
                <a:spcPts val="1200"/>
              </a:spcBef>
              <a:spcAft>
                <a:spcPts val="0"/>
              </a:spcAft>
              <a:buNone/>
            </a:pPr>
            <a:r>
              <a:rPr lang="en-US" sz="2000">
                <a:solidFill>
                  <a:srgbClr val="023D5D"/>
                </a:solidFill>
                <a:latin typeface="Montserrat"/>
                <a:ea typeface="Montserrat"/>
                <a:cs typeface="Montserrat"/>
                <a:sym typeface="Montserrat"/>
              </a:rPr>
              <a:t>Box 1: The MOSE system for protecting Venice and its lagoon</a:t>
            </a:r>
            <a:endParaRPr sz="2000">
              <a:solidFill>
                <a:srgbClr val="023D5D"/>
              </a:solidFill>
              <a:latin typeface="Montserrat"/>
              <a:ea typeface="Montserrat"/>
              <a:cs typeface="Montserrat"/>
              <a:sym typeface="Montserrat"/>
            </a:endParaRPr>
          </a:p>
          <a:p>
            <a:pPr marL="0" lvl="0" indent="0" algn="l" rtl="0">
              <a:lnSpc>
                <a:spcPct val="115000"/>
              </a:lnSpc>
              <a:spcBef>
                <a:spcPts val="1200"/>
              </a:spcBef>
              <a:spcAft>
                <a:spcPts val="0"/>
              </a:spcAft>
              <a:buNone/>
            </a:pPr>
            <a:r>
              <a:rPr lang="en-US" sz="2000" i="1">
                <a:solidFill>
                  <a:srgbClr val="023D5D"/>
                </a:solidFill>
                <a:latin typeface="Montserrat"/>
                <a:ea typeface="Montserrat"/>
                <a:cs typeface="Montserrat"/>
                <a:sym typeface="Montserrat"/>
              </a:rPr>
              <a:t>5 2.2 Limits and trade-offs of adaptation measures</a:t>
            </a:r>
            <a:endParaRPr sz="2000" i="1">
              <a:solidFill>
                <a:srgbClr val="023D5D"/>
              </a:solidFill>
              <a:latin typeface="Montserrat"/>
              <a:ea typeface="Montserrat"/>
              <a:cs typeface="Montserrat"/>
              <a:sym typeface="Montserrat"/>
            </a:endParaRPr>
          </a:p>
          <a:p>
            <a:pPr marL="0" lvl="0" indent="0" algn="l" rtl="0">
              <a:lnSpc>
                <a:spcPct val="115000"/>
              </a:lnSpc>
              <a:spcBef>
                <a:spcPts val="1200"/>
              </a:spcBef>
              <a:spcAft>
                <a:spcPts val="0"/>
              </a:spcAft>
              <a:buNone/>
            </a:pPr>
            <a:r>
              <a:rPr lang="en-US" sz="2000">
                <a:solidFill>
                  <a:srgbClr val="023D5D"/>
                </a:solidFill>
                <a:latin typeface="Montserrat"/>
                <a:ea typeface="Montserrat"/>
                <a:cs typeface="Montserrat"/>
                <a:sym typeface="Montserrat"/>
              </a:rPr>
              <a:t>Box 2: The role of hybrid solutions – a combination of green and grey options</a:t>
            </a:r>
            <a:endParaRPr sz="2000">
              <a:solidFill>
                <a:srgbClr val="023D5D"/>
              </a:solidFill>
              <a:latin typeface="Montserrat"/>
              <a:ea typeface="Montserrat"/>
              <a:cs typeface="Montserrat"/>
              <a:sym typeface="Montserrat"/>
            </a:endParaRPr>
          </a:p>
          <a:p>
            <a:pPr marL="0" lvl="0" indent="0" algn="l" rtl="0">
              <a:lnSpc>
                <a:spcPct val="115000"/>
              </a:lnSpc>
              <a:spcBef>
                <a:spcPts val="1200"/>
              </a:spcBef>
              <a:spcAft>
                <a:spcPts val="1200"/>
              </a:spcAft>
              <a:buNone/>
            </a:pPr>
            <a:r>
              <a:rPr lang="en-US" sz="2000">
                <a:solidFill>
                  <a:srgbClr val="023D5D"/>
                </a:solidFill>
                <a:latin typeface="Montserrat"/>
                <a:ea typeface="Montserrat"/>
                <a:cs typeface="Montserrat"/>
                <a:sym typeface="Montserrat"/>
              </a:rPr>
              <a:t>Box 3: Sea level rise and World Heritage Sites: the case of the Wadden Sea</a:t>
            </a:r>
            <a:endParaRPr sz="2000"/>
          </a:p>
        </p:txBody>
      </p:sp>
      <p:sp>
        <p:nvSpPr>
          <p:cNvPr id="120" name="Google Shape;120;p2"/>
          <p:cNvSpPr txBox="1"/>
          <p:nvPr/>
        </p:nvSpPr>
        <p:spPr>
          <a:xfrm>
            <a:off x="11208350" y="2878475"/>
            <a:ext cx="6872100" cy="5772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0"/>
              </a:spcAft>
              <a:buNone/>
            </a:pPr>
            <a:r>
              <a:rPr lang="en-US" sz="2000" b="1">
                <a:solidFill>
                  <a:srgbClr val="023D5D"/>
                </a:solidFill>
                <a:latin typeface="Montserrat"/>
                <a:ea typeface="Montserrat"/>
                <a:cs typeface="Montserrat"/>
                <a:sym typeface="Montserrat"/>
              </a:rPr>
              <a:t>3 Approaches for decision-making</a:t>
            </a:r>
            <a:endParaRPr sz="2000" b="1">
              <a:solidFill>
                <a:srgbClr val="023D5D"/>
              </a:solidFill>
              <a:latin typeface="Montserrat"/>
              <a:ea typeface="Montserrat"/>
              <a:cs typeface="Montserrat"/>
              <a:sym typeface="Montserrat"/>
            </a:endParaRPr>
          </a:p>
          <a:p>
            <a:pPr marL="0" lvl="0" indent="0" algn="l" rtl="0">
              <a:lnSpc>
                <a:spcPct val="115000"/>
              </a:lnSpc>
              <a:spcBef>
                <a:spcPts val="1200"/>
              </a:spcBef>
              <a:spcAft>
                <a:spcPts val="0"/>
              </a:spcAft>
              <a:buNone/>
            </a:pPr>
            <a:r>
              <a:rPr lang="en-US" sz="2000" i="1">
                <a:solidFill>
                  <a:srgbClr val="023D5D"/>
                </a:solidFill>
                <a:latin typeface="Montserrat"/>
                <a:ea typeface="Montserrat"/>
                <a:cs typeface="Montserrat"/>
                <a:sym typeface="Montserrat"/>
              </a:rPr>
              <a:t>3.1 Decision science terminology</a:t>
            </a:r>
            <a:endParaRPr sz="2000" i="1">
              <a:solidFill>
                <a:srgbClr val="023D5D"/>
              </a:solidFill>
              <a:latin typeface="Montserrat"/>
              <a:ea typeface="Montserrat"/>
              <a:cs typeface="Montserrat"/>
              <a:sym typeface="Montserrat"/>
            </a:endParaRPr>
          </a:p>
          <a:p>
            <a:pPr marL="0" lvl="0" indent="0" algn="l" rtl="0">
              <a:lnSpc>
                <a:spcPct val="115000"/>
              </a:lnSpc>
              <a:spcBef>
                <a:spcPts val="1200"/>
              </a:spcBef>
              <a:spcAft>
                <a:spcPts val="0"/>
              </a:spcAft>
              <a:buNone/>
            </a:pPr>
            <a:r>
              <a:rPr lang="en-US" sz="2000" i="1">
                <a:solidFill>
                  <a:srgbClr val="023D5D"/>
                </a:solidFill>
                <a:latin typeface="Montserrat"/>
                <a:ea typeface="Montserrat"/>
                <a:cs typeface="Montserrat"/>
                <a:sym typeface="Montserrat"/>
              </a:rPr>
              <a:t>3.2 Common characteristics of coastal adaptation decisions</a:t>
            </a:r>
            <a:endParaRPr sz="2000" i="1">
              <a:solidFill>
                <a:srgbClr val="023D5D"/>
              </a:solidFill>
              <a:latin typeface="Montserrat"/>
              <a:ea typeface="Montserrat"/>
              <a:cs typeface="Montserrat"/>
              <a:sym typeface="Montserrat"/>
            </a:endParaRPr>
          </a:p>
          <a:p>
            <a:pPr marL="0" lvl="0" indent="0" algn="l" rtl="0">
              <a:lnSpc>
                <a:spcPct val="115000"/>
              </a:lnSpc>
              <a:spcBef>
                <a:spcPts val="1200"/>
              </a:spcBef>
              <a:spcAft>
                <a:spcPts val="0"/>
              </a:spcAft>
              <a:buNone/>
            </a:pPr>
            <a:r>
              <a:rPr lang="en-US" sz="2000" i="1">
                <a:solidFill>
                  <a:srgbClr val="023D5D"/>
                </a:solidFill>
                <a:latin typeface="Montserrat"/>
                <a:ea typeface="Montserrat"/>
                <a:cs typeface="Montserrat"/>
                <a:sym typeface="Montserrat"/>
              </a:rPr>
              <a:t>3.3 Considering multiple criteria and interests</a:t>
            </a:r>
            <a:endParaRPr sz="2000" i="1">
              <a:solidFill>
                <a:srgbClr val="023D5D"/>
              </a:solidFill>
              <a:latin typeface="Montserrat"/>
              <a:ea typeface="Montserrat"/>
              <a:cs typeface="Montserrat"/>
              <a:sym typeface="Montserrat"/>
            </a:endParaRPr>
          </a:p>
          <a:p>
            <a:pPr marL="0" lvl="0" indent="0" algn="l" rtl="0">
              <a:lnSpc>
                <a:spcPct val="115000"/>
              </a:lnSpc>
              <a:spcBef>
                <a:spcPts val="1200"/>
              </a:spcBef>
              <a:spcAft>
                <a:spcPts val="0"/>
              </a:spcAft>
              <a:buNone/>
            </a:pPr>
            <a:r>
              <a:rPr lang="en-US" sz="2000" i="1">
                <a:solidFill>
                  <a:srgbClr val="023D5D"/>
                </a:solidFill>
                <a:latin typeface="Montserrat"/>
                <a:ea typeface="Montserrat"/>
                <a:cs typeface="Montserrat"/>
                <a:sym typeface="Montserrat"/>
              </a:rPr>
              <a:t>3.4 Implementation of low-regret measures</a:t>
            </a:r>
            <a:endParaRPr sz="2000" i="1">
              <a:solidFill>
                <a:srgbClr val="023D5D"/>
              </a:solidFill>
              <a:latin typeface="Montserrat"/>
              <a:ea typeface="Montserrat"/>
              <a:cs typeface="Montserrat"/>
              <a:sym typeface="Montserrat"/>
            </a:endParaRPr>
          </a:p>
          <a:p>
            <a:pPr marL="0" lvl="0" indent="0" algn="l" rtl="0">
              <a:lnSpc>
                <a:spcPct val="115000"/>
              </a:lnSpc>
              <a:spcBef>
                <a:spcPts val="1200"/>
              </a:spcBef>
              <a:spcAft>
                <a:spcPts val="0"/>
              </a:spcAft>
              <a:buNone/>
            </a:pPr>
            <a:r>
              <a:rPr lang="en-US" sz="2000" i="1">
                <a:solidFill>
                  <a:srgbClr val="023D5D"/>
                </a:solidFill>
                <a:latin typeface="Montserrat"/>
                <a:ea typeface="Montserrat"/>
                <a:cs typeface="Montserrat"/>
                <a:sym typeface="Montserrat"/>
              </a:rPr>
              <a:t>3.5 Keeping future options open</a:t>
            </a:r>
            <a:endParaRPr sz="2000" i="1">
              <a:solidFill>
                <a:srgbClr val="023D5D"/>
              </a:solidFill>
              <a:latin typeface="Montserrat"/>
              <a:ea typeface="Montserrat"/>
              <a:cs typeface="Montserrat"/>
              <a:sym typeface="Montserrat"/>
            </a:endParaRPr>
          </a:p>
          <a:p>
            <a:pPr marL="0" lvl="0" indent="0" algn="l" rtl="0">
              <a:lnSpc>
                <a:spcPct val="115000"/>
              </a:lnSpc>
              <a:spcBef>
                <a:spcPts val="1200"/>
              </a:spcBef>
              <a:spcAft>
                <a:spcPts val="0"/>
              </a:spcAft>
              <a:buNone/>
            </a:pPr>
            <a:r>
              <a:rPr lang="en-US" sz="2000" i="1">
                <a:solidFill>
                  <a:srgbClr val="023D5D"/>
                </a:solidFill>
                <a:latin typeface="Montserrat"/>
                <a:ea typeface="Montserrat"/>
                <a:cs typeface="Montserrat"/>
                <a:sym typeface="Montserrat"/>
              </a:rPr>
              <a:t>3.6 Factoring SLR into decisions that need to be made today</a:t>
            </a:r>
            <a:endParaRPr sz="2000" i="1">
              <a:solidFill>
                <a:srgbClr val="023D5D"/>
              </a:solidFill>
              <a:latin typeface="Montserrat"/>
              <a:ea typeface="Montserrat"/>
              <a:cs typeface="Montserrat"/>
              <a:sym typeface="Montserrat"/>
            </a:endParaRPr>
          </a:p>
          <a:p>
            <a:pPr marL="0" lvl="0" indent="0" algn="l" rtl="0">
              <a:lnSpc>
                <a:spcPct val="115000"/>
              </a:lnSpc>
              <a:spcBef>
                <a:spcPts val="1200"/>
              </a:spcBef>
              <a:spcAft>
                <a:spcPts val="0"/>
              </a:spcAft>
              <a:buNone/>
            </a:pPr>
            <a:r>
              <a:rPr lang="en-US" sz="2000" i="1">
                <a:solidFill>
                  <a:srgbClr val="023D5D"/>
                </a:solidFill>
                <a:latin typeface="Montserrat"/>
                <a:ea typeface="Montserrat"/>
                <a:cs typeface="Montserrat"/>
                <a:sym typeface="Montserrat"/>
              </a:rPr>
              <a:t>3.7 Revisiting decisions iteratively and monitoring</a:t>
            </a:r>
            <a:endParaRPr sz="2000" i="1">
              <a:solidFill>
                <a:srgbClr val="023D5D"/>
              </a:solidFill>
              <a:latin typeface="Montserrat"/>
              <a:ea typeface="Montserrat"/>
              <a:cs typeface="Montserrat"/>
              <a:sym typeface="Montserrat"/>
            </a:endParaRPr>
          </a:p>
          <a:p>
            <a:pPr marL="0" lvl="0" indent="0" algn="l" rtl="0">
              <a:lnSpc>
                <a:spcPct val="115000"/>
              </a:lnSpc>
              <a:spcBef>
                <a:spcPts val="1200"/>
              </a:spcBef>
              <a:spcAft>
                <a:spcPts val="0"/>
              </a:spcAft>
              <a:buNone/>
            </a:pPr>
            <a:r>
              <a:rPr lang="en-US" sz="2000" b="1">
                <a:solidFill>
                  <a:srgbClr val="023D5D"/>
                </a:solidFill>
                <a:latin typeface="Montserrat"/>
                <a:ea typeface="Montserrat"/>
                <a:cs typeface="Montserrat"/>
                <a:sym typeface="Montserrat"/>
              </a:rPr>
              <a:t>4 Summary: key developments per basin</a:t>
            </a:r>
            <a:endParaRPr sz="2000" b="1">
              <a:solidFill>
                <a:srgbClr val="023D5D"/>
              </a:solidFill>
              <a:latin typeface="Montserrat"/>
              <a:ea typeface="Montserrat"/>
              <a:cs typeface="Montserrat"/>
              <a:sym typeface="Montserrat"/>
            </a:endParaRPr>
          </a:p>
          <a:p>
            <a:pPr marL="0" lvl="0" indent="0" algn="l" rtl="0">
              <a:lnSpc>
                <a:spcPct val="115000"/>
              </a:lnSpc>
              <a:spcBef>
                <a:spcPts val="1200"/>
              </a:spcBef>
              <a:spcAft>
                <a:spcPts val="1200"/>
              </a:spcAft>
              <a:buNone/>
            </a:pPr>
            <a:r>
              <a:rPr lang="en-US" sz="2000" b="1">
                <a:solidFill>
                  <a:srgbClr val="023D5D"/>
                </a:solidFill>
                <a:latin typeface="Montserrat"/>
                <a:ea typeface="Montserrat"/>
                <a:cs typeface="Montserrat"/>
                <a:sym typeface="Montserrat"/>
              </a:rPr>
              <a:t>5 Conclusions</a:t>
            </a:r>
            <a:endParaRPr sz="20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g31198811b6c_0_0"/>
          <p:cNvSpPr/>
          <p:nvPr/>
        </p:nvSpPr>
        <p:spPr>
          <a:xfrm>
            <a:off x="14727992" y="8650474"/>
            <a:ext cx="1636526" cy="1636526"/>
          </a:xfrm>
          <a:custGeom>
            <a:avLst/>
            <a:gdLst/>
            <a:ahLst/>
            <a:cxnLst/>
            <a:rect l="l" t="t" r="r" b="b"/>
            <a:pathLst>
              <a:path w="1636526" h="1636526" extrusionOk="0">
                <a:moveTo>
                  <a:pt x="0" y="0"/>
                </a:moveTo>
                <a:lnTo>
                  <a:pt x="1636525" y="0"/>
                </a:lnTo>
                <a:lnTo>
                  <a:pt x="1636525" y="1636526"/>
                </a:lnTo>
                <a:lnTo>
                  <a:pt x="0" y="1636526"/>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6" name="Google Shape;126;g31198811b6c_0_0"/>
          <p:cNvSpPr/>
          <p:nvPr/>
        </p:nvSpPr>
        <p:spPr>
          <a:xfrm>
            <a:off x="12690905" y="9191625"/>
            <a:ext cx="1750467" cy="526389"/>
          </a:xfrm>
          <a:custGeom>
            <a:avLst/>
            <a:gdLst/>
            <a:ahLst/>
            <a:cxnLst/>
            <a:rect l="l" t="t" r="r" b="b"/>
            <a:pathLst>
              <a:path w="1750467" h="526389" extrusionOk="0">
                <a:moveTo>
                  <a:pt x="0" y="0"/>
                </a:moveTo>
                <a:lnTo>
                  <a:pt x="1750467" y="0"/>
                </a:lnTo>
                <a:lnTo>
                  <a:pt x="1750467" y="526389"/>
                </a:lnTo>
                <a:lnTo>
                  <a:pt x="0" y="526389"/>
                </a:lnTo>
                <a:lnTo>
                  <a:pt x="0" y="0"/>
                </a:lnTo>
                <a:close/>
              </a:path>
            </a:pathLst>
          </a:custGeom>
          <a:blipFill rotWithShape="1">
            <a:blip r:embed="rId4"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7" name="Google Shape;127;g31198811b6c_0_0"/>
          <p:cNvSpPr/>
          <p:nvPr/>
        </p:nvSpPr>
        <p:spPr>
          <a:xfrm>
            <a:off x="16551758" y="8970500"/>
            <a:ext cx="1528709" cy="1080068"/>
          </a:xfrm>
          <a:custGeom>
            <a:avLst/>
            <a:gdLst/>
            <a:ahLst/>
            <a:cxnLst/>
            <a:rect l="l" t="t" r="r" b="b"/>
            <a:pathLst>
              <a:path w="1528709" h="1080068" extrusionOk="0">
                <a:moveTo>
                  <a:pt x="0" y="0"/>
                </a:moveTo>
                <a:lnTo>
                  <a:pt x="1528709" y="0"/>
                </a:lnTo>
                <a:lnTo>
                  <a:pt x="1528709" y="1080068"/>
                </a:lnTo>
                <a:lnTo>
                  <a:pt x="0" y="1080068"/>
                </a:lnTo>
                <a:lnTo>
                  <a:pt x="0" y="0"/>
                </a:lnTo>
                <a:close/>
              </a:path>
            </a:pathLst>
          </a:custGeom>
          <a:blipFill rotWithShape="1">
            <a:blip r:embed="rId5" cstate="print">
              <a:alphaModFix/>
              <a:extLst>
                <a:ext uri="{28A0092B-C50C-407E-A947-70E740481C1C}">
                  <a14:useLocalDpi xmlns:a14="http://schemas.microsoft.com/office/drawing/2010/main"/>
                </a:ext>
              </a:extLst>
            </a:blip>
            <a:stretch>
              <a:fillRect t="-5299" r="-9319" b="-5299"/>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28" name="Google Shape;128;g31198811b6c_0_0"/>
          <p:cNvGrpSpPr/>
          <p:nvPr/>
        </p:nvGrpSpPr>
        <p:grpSpPr>
          <a:xfrm>
            <a:off x="124044" y="222430"/>
            <a:ext cx="2090412" cy="1613510"/>
            <a:chOff x="0" y="0"/>
            <a:chExt cx="2787216" cy="2151346"/>
          </a:xfrm>
        </p:grpSpPr>
        <p:sp>
          <p:nvSpPr>
            <p:cNvPr id="129" name="Google Shape;129;g31198811b6c_0_0"/>
            <p:cNvSpPr/>
            <p:nvPr/>
          </p:nvSpPr>
          <p:spPr>
            <a:xfrm>
              <a:off x="77947" y="0"/>
              <a:ext cx="2709269" cy="2151346"/>
            </a:xfrm>
            <a:custGeom>
              <a:avLst/>
              <a:gdLst/>
              <a:ahLst/>
              <a:cxnLst/>
              <a:rect l="l" t="t" r="r" b="b"/>
              <a:pathLst>
                <a:path w="2276697" h="1807854" extrusionOk="0">
                  <a:moveTo>
                    <a:pt x="0" y="0"/>
                  </a:moveTo>
                  <a:lnTo>
                    <a:pt x="2276697" y="0"/>
                  </a:lnTo>
                  <a:lnTo>
                    <a:pt x="2276697" y="1807854"/>
                  </a:lnTo>
                  <a:lnTo>
                    <a:pt x="0" y="1807854"/>
                  </a:lnTo>
                  <a:close/>
                </a:path>
              </a:pathLst>
            </a:custGeom>
            <a:solidFill>
              <a:srgbClr val="EFF3F5"/>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0" name="Google Shape;130;g31198811b6c_0_0"/>
            <p:cNvSpPr/>
            <p:nvPr/>
          </p:nvSpPr>
          <p:spPr>
            <a:xfrm>
              <a:off x="0" y="16706"/>
              <a:ext cx="2691816" cy="2116642"/>
            </a:xfrm>
            <a:custGeom>
              <a:avLst/>
              <a:gdLst/>
              <a:ahLst/>
              <a:cxnLst/>
              <a:rect l="l" t="t" r="r" b="b"/>
              <a:pathLst>
                <a:path w="2691816" h="2116642" extrusionOk="0">
                  <a:moveTo>
                    <a:pt x="0" y="0"/>
                  </a:moveTo>
                  <a:lnTo>
                    <a:pt x="2691816" y="0"/>
                  </a:lnTo>
                  <a:lnTo>
                    <a:pt x="2691816" y="2116642"/>
                  </a:lnTo>
                  <a:lnTo>
                    <a:pt x="0" y="2116642"/>
                  </a:lnTo>
                  <a:lnTo>
                    <a:pt x="0" y="0"/>
                  </a:lnTo>
                  <a:close/>
                </a:path>
              </a:pathLst>
            </a:custGeom>
            <a:blipFill rotWithShape="1">
              <a:blip r:embed="rId6"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31" name="Google Shape;131;g31198811b6c_0_0"/>
          <p:cNvGrpSpPr/>
          <p:nvPr/>
        </p:nvGrpSpPr>
        <p:grpSpPr>
          <a:xfrm>
            <a:off x="0" y="0"/>
            <a:ext cx="2474662" cy="10287000"/>
            <a:chOff x="1" y="0"/>
            <a:chExt cx="3299549" cy="13716000"/>
          </a:xfrm>
        </p:grpSpPr>
        <p:sp>
          <p:nvSpPr>
            <p:cNvPr id="132" name="Google Shape;132;g31198811b6c_0_0"/>
            <p:cNvSpPr/>
            <p:nvPr/>
          </p:nvSpPr>
          <p:spPr>
            <a:xfrm rot="5400000">
              <a:off x="-5208225" y="5208225"/>
              <a:ext cx="13716000" cy="3299549"/>
            </a:xfrm>
            <a:custGeom>
              <a:avLst/>
              <a:gdLst/>
              <a:ahLst/>
              <a:cxnLst/>
              <a:rect l="l" t="t" r="r" b="b"/>
              <a:pathLst>
                <a:path w="13716000" h="3299549" extrusionOk="0">
                  <a:moveTo>
                    <a:pt x="0" y="0"/>
                  </a:moveTo>
                  <a:lnTo>
                    <a:pt x="13716000" y="0"/>
                  </a:lnTo>
                  <a:lnTo>
                    <a:pt x="13716000" y="3299550"/>
                  </a:lnTo>
                  <a:lnTo>
                    <a:pt x="0" y="3299550"/>
                  </a:lnTo>
                  <a:lnTo>
                    <a:pt x="0" y="0"/>
                  </a:lnTo>
                  <a:close/>
                </a:path>
              </a:pathLst>
            </a:custGeom>
            <a:blipFill rotWithShape="1">
              <a:blip r:embed="rId7"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3" name="Google Shape;133;g31198811b6c_0_0"/>
            <p:cNvSpPr/>
            <p:nvPr/>
          </p:nvSpPr>
          <p:spPr>
            <a:xfrm>
              <a:off x="243339" y="296573"/>
              <a:ext cx="2709269" cy="2151346"/>
            </a:xfrm>
            <a:custGeom>
              <a:avLst/>
              <a:gdLst/>
              <a:ahLst/>
              <a:cxnLst/>
              <a:rect l="l" t="t" r="r" b="b"/>
              <a:pathLst>
                <a:path w="2276697" h="1807854" extrusionOk="0">
                  <a:moveTo>
                    <a:pt x="0" y="0"/>
                  </a:moveTo>
                  <a:lnTo>
                    <a:pt x="2276697" y="0"/>
                  </a:lnTo>
                  <a:lnTo>
                    <a:pt x="2276697" y="1807854"/>
                  </a:lnTo>
                  <a:lnTo>
                    <a:pt x="0" y="1807854"/>
                  </a:lnTo>
                  <a:close/>
                </a:path>
              </a:pathLst>
            </a:custGeom>
            <a:solidFill>
              <a:srgbClr val="EFF3F5"/>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4" name="Google Shape;134;g31198811b6c_0_0"/>
            <p:cNvSpPr/>
            <p:nvPr/>
          </p:nvSpPr>
          <p:spPr>
            <a:xfrm>
              <a:off x="165392" y="313279"/>
              <a:ext cx="2691816" cy="2116642"/>
            </a:xfrm>
            <a:custGeom>
              <a:avLst/>
              <a:gdLst/>
              <a:ahLst/>
              <a:cxnLst/>
              <a:rect l="l" t="t" r="r" b="b"/>
              <a:pathLst>
                <a:path w="2691816" h="2116642" extrusionOk="0">
                  <a:moveTo>
                    <a:pt x="0" y="0"/>
                  </a:moveTo>
                  <a:lnTo>
                    <a:pt x="2691816" y="0"/>
                  </a:lnTo>
                  <a:lnTo>
                    <a:pt x="2691816" y="2116642"/>
                  </a:lnTo>
                  <a:lnTo>
                    <a:pt x="0" y="2116642"/>
                  </a:lnTo>
                  <a:lnTo>
                    <a:pt x="0" y="0"/>
                  </a:lnTo>
                  <a:close/>
                </a:path>
              </a:pathLst>
            </a:custGeom>
            <a:blipFill rotWithShape="1">
              <a:blip r:embed="rId6"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135" name="Google Shape;135;g31198811b6c_0_0"/>
          <p:cNvSpPr txBox="1"/>
          <p:nvPr/>
        </p:nvSpPr>
        <p:spPr>
          <a:xfrm>
            <a:off x="2895600" y="571500"/>
            <a:ext cx="14401800" cy="6156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4000" b="1">
                <a:solidFill>
                  <a:srgbClr val="1E355E"/>
                </a:solidFill>
                <a:latin typeface="Montserrat"/>
                <a:ea typeface="Montserrat"/>
                <a:cs typeface="Montserrat"/>
                <a:sym typeface="Montserrat"/>
              </a:rPr>
              <a:t>Adaptation Measures and Decision-Making Principles </a:t>
            </a:r>
            <a:endParaRPr/>
          </a:p>
        </p:txBody>
      </p:sp>
      <p:sp>
        <p:nvSpPr>
          <p:cNvPr id="136" name="Google Shape;136;g31198811b6c_0_0"/>
          <p:cNvSpPr/>
          <p:nvPr/>
        </p:nvSpPr>
        <p:spPr>
          <a:xfrm>
            <a:off x="11981783" y="1814505"/>
            <a:ext cx="5320192" cy="3032428"/>
          </a:xfrm>
          <a:custGeom>
            <a:avLst/>
            <a:gdLst/>
            <a:ahLst/>
            <a:cxnLst/>
            <a:rect l="l" t="t" r="r" b="b"/>
            <a:pathLst>
              <a:path w="4378759" h="2922822" extrusionOk="0">
                <a:moveTo>
                  <a:pt x="0" y="0"/>
                </a:moveTo>
                <a:lnTo>
                  <a:pt x="4378759" y="0"/>
                </a:lnTo>
                <a:lnTo>
                  <a:pt x="4378759" y="2922822"/>
                </a:lnTo>
                <a:lnTo>
                  <a:pt x="0" y="2922822"/>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7" name="Google Shape;137;g31198811b6c_0_0"/>
          <p:cNvSpPr/>
          <p:nvPr/>
        </p:nvSpPr>
        <p:spPr>
          <a:xfrm>
            <a:off x="11965741" y="5344878"/>
            <a:ext cx="5334917" cy="3126841"/>
          </a:xfrm>
          <a:custGeom>
            <a:avLst/>
            <a:gdLst/>
            <a:ahLst/>
            <a:cxnLst/>
            <a:rect l="l" t="t" r="r" b="b"/>
            <a:pathLst>
              <a:path w="4319771" h="3111285" extrusionOk="0">
                <a:moveTo>
                  <a:pt x="0" y="0"/>
                </a:moveTo>
                <a:lnTo>
                  <a:pt x="4319771" y="0"/>
                </a:lnTo>
                <a:lnTo>
                  <a:pt x="4319771" y="3111285"/>
                </a:lnTo>
                <a:lnTo>
                  <a:pt x="0" y="3111285"/>
                </a:lnTo>
                <a:lnTo>
                  <a:pt x="0" y="0"/>
                </a:lnTo>
                <a:close/>
              </a:path>
            </a:pathLst>
          </a:custGeom>
          <a:blipFill rotWithShape="1">
            <a:blip r:embed="rId9"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aphicFrame>
        <p:nvGraphicFramePr>
          <p:cNvPr id="138" name="Google Shape;138;g31198811b6c_0_0"/>
          <p:cNvGraphicFramePr/>
          <p:nvPr/>
        </p:nvGraphicFramePr>
        <p:xfrm>
          <a:off x="2914100" y="1814488"/>
          <a:ext cx="8628200" cy="2214342"/>
        </p:xfrm>
        <a:graphic>
          <a:graphicData uri="http://schemas.openxmlformats.org/drawingml/2006/table">
            <a:tbl>
              <a:tblPr>
                <a:noFill/>
                <a:tableStyleId>{B71C39F5-B7D0-4946-ADE5-1F8CAAB9C9C0}</a:tableStyleId>
              </a:tblPr>
              <a:tblGrid>
                <a:gridCol w="8628200">
                  <a:extLst>
                    <a:ext uri="{9D8B030D-6E8A-4147-A177-3AD203B41FA5}">
                      <a16:colId xmlns:a16="http://schemas.microsoft.com/office/drawing/2014/main" val="20000"/>
                    </a:ext>
                  </a:extLst>
                </a:gridCol>
              </a:tblGrid>
              <a:tr h="1961975">
                <a:tc>
                  <a:txBody>
                    <a:bodyPr/>
                    <a:lstStyle/>
                    <a:p>
                      <a:pPr marL="0" lvl="0" indent="0" algn="just" rtl="0">
                        <a:lnSpc>
                          <a:spcPct val="115000"/>
                        </a:lnSpc>
                        <a:spcBef>
                          <a:spcPts val="1200"/>
                        </a:spcBef>
                        <a:spcAft>
                          <a:spcPts val="0"/>
                        </a:spcAft>
                        <a:buClr>
                          <a:schemeClr val="dk1"/>
                        </a:buClr>
                        <a:buSzPts val="1100"/>
                        <a:buFont typeface="Arial"/>
                        <a:buNone/>
                      </a:pPr>
                      <a:r>
                        <a:rPr lang="en-US" sz="2000" b="1">
                          <a:solidFill>
                            <a:schemeClr val="dk1"/>
                          </a:solidFill>
                          <a:latin typeface="Montserrat"/>
                          <a:ea typeface="Montserrat"/>
                          <a:cs typeface="Montserrat"/>
                          <a:sym typeface="Montserrat"/>
                        </a:rPr>
                        <a:t>Objectives: </a:t>
                      </a:r>
                      <a:endParaRPr sz="2000" b="1">
                        <a:solidFill>
                          <a:schemeClr val="dk1"/>
                        </a:solidFill>
                        <a:latin typeface="Montserrat"/>
                        <a:ea typeface="Montserrat"/>
                        <a:cs typeface="Montserrat"/>
                        <a:sym typeface="Montserrat"/>
                      </a:endParaRPr>
                    </a:p>
                    <a:p>
                      <a:pPr marL="0" lvl="0" indent="0" algn="just" rtl="0">
                        <a:lnSpc>
                          <a:spcPct val="115000"/>
                        </a:lnSpc>
                        <a:spcBef>
                          <a:spcPts val="1200"/>
                        </a:spcBef>
                        <a:spcAft>
                          <a:spcPts val="0"/>
                        </a:spcAft>
                        <a:buClr>
                          <a:schemeClr val="dk1"/>
                        </a:buClr>
                        <a:buSzPts val="1100"/>
                        <a:buFont typeface="Arial"/>
                        <a:buNone/>
                      </a:pPr>
                      <a:r>
                        <a:rPr lang="en-US" sz="2000">
                          <a:solidFill>
                            <a:schemeClr val="dk1"/>
                          </a:solidFill>
                          <a:latin typeface="Montserrat"/>
                          <a:ea typeface="Montserrat"/>
                          <a:cs typeface="Montserrat"/>
                          <a:sym typeface="Montserrat"/>
                        </a:rPr>
                        <a:t>i) to provide a </a:t>
                      </a:r>
                      <a:r>
                        <a:rPr lang="en-US" sz="2000" b="1">
                          <a:solidFill>
                            <a:schemeClr val="dk1"/>
                          </a:solidFill>
                          <a:latin typeface="Montserrat"/>
                          <a:ea typeface="Montserrat"/>
                          <a:cs typeface="Montserrat"/>
                          <a:sym typeface="Montserrat"/>
                        </a:rPr>
                        <a:t>catalogue of adaptation measures</a:t>
                      </a:r>
                      <a:r>
                        <a:rPr lang="en-US" sz="2000">
                          <a:solidFill>
                            <a:schemeClr val="dk1"/>
                          </a:solidFill>
                          <a:latin typeface="Montserrat"/>
                          <a:ea typeface="Montserrat"/>
                          <a:cs typeface="Montserrat"/>
                          <a:sym typeface="Montserrat"/>
                        </a:rPr>
                        <a:t> in European basins to guide their design and implementation and</a:t>
                      </a:r>
                      <a:endParaRPr sz="2000">
                        <a:solidFill>
                          <a:schemeClr val="dk1"/>
                        </a:solidFill>
                        <a:latin typeface="Montserrat"/>
                        <a:ea typeface="Montserrat"/>
                        <a:cs typeface="Montserrat"/>
                        <a:sym typeface="Montserrat"/>
                      </a:endParaRPr>
                    </a:p>
                    <a:p>
                      <a:pPr marL="0" lvl="0" indent="0" algn="just" rtl="0">
                        <a:lnSpc>
                          <a:spcPct val="115000"/>
                        </a:lnSpc>
                        <a:spcBef>
                          <a:spcPts val="1200"/>
                        </a:spcBef>
                        <a:spcAft>
                          <a:spcPts val="1200"/>
                        </a:spcAft>
                        <a:buClr>
                          <a:schemeClr val="dk1"/>
                        </a:buClr>
                        <a:buSzPts val="1100"/>
                        <a:buFont typeface="Arial"/>
                        <a:buNone/>
                      </a:pPr>
                      <a:r>
                        <a:rPr lang="en-US" sz="2000">
                          <a:solidFill>
                            <a:schemeClr val="dk1"/>
                          </a:solidFill>
                          <a:latin typeface="Montserrat"/>
                          <a:ea typeface="Montserrat"/>
                          <a:cs typeface="Montserrat"/>
                          <a:sym typeface="Montserrat"/>
                        </a:rPr>
                        <a:t>ii)  to present </a:t>
                      </a:r>
                      <a:r>
                        <a:rPr lang="en-US" sz="2000" b="1">
                          <a:solidFill>
                            <a:schemeClr val="dk1"/>
                          </a:solidFill>
                          <a:latin typeface="Montserrat"/>
                          <a:ea typeface="Montserrat"/>
                          <a:cs typeface="Montserrat"/>
                          <a:sym typeface="Montserrat"/>
                        </a:rPr>
                        <a:t>approaches</a:t>
                      </a:r>
                      <a:r>
                        <a:rPr lang="en-US" sz="2000">
                          <a:solidFill>
                            <a:schemeClr val="dk1"/>
                          </a:solidFill>
                          <a:latin typeface="Montserrat"/>
                          <a:ea typeface="Montserrat"/>
                          <a:cs typeface="Montserrat"/>
                          <a:sym typeface="Montserrat"/>
                        </a:rPr>
                        <a:t> suitable for supporting </a:t>
                      </a:r>
                      <a:r>
                        <a:rPr lang="en-US" sz="2000" b="1">
                          <a:solidFill>
                            <a:schemeClr val="dk1"/>
                          </a:solidFill>
                          <a:latin typeface="Montserrat"/>
                          <a:ea typeface="Montserrat"/>
                          <a:cs typeface="Montserrat"/>
                          <a:sym typeface="Montserrat"/>
                        </a:rPr>
                        <a:t>coastal adaptation decision-making</a:t>
                      </a:r>
                      <a:r>
                        <a:rPr lang="en-US" sz="2000">
                          <a:solidFill>
                            <a:schemeClr val="dk1"/>
                          </a:solidFill>
                          <a:latin typeface="Montserrat"/>
                          <a:ea typeface="Montserrat"/>
                          <a:cs typeface="Montserrat"/>
                          <a:sym typeface="Montserrat"/>
                        </a:rPr>
                        <a:t> and addressing uncertainty.</a:t>
                      </a:r>
                      <a:endParaRPr sz="1600"/>
                    </a:p>
                  </a:txBody>
                  <a:tcPr marL="91425" marR="91425" marT="91425" marB="91425"/>
                </a:tc>
                <a:extLst>
                  <a:ext uri="{0D108BD9-81ED-4DB2-BD59-A6C34878D82A}">
                    <a16:rowId xmlns:a16="http://schemas.microsoft.com/office/drawing/2014/main" val="10000"/>
                  </a:ext>
                </a:extLst>
              </a:tr>
            </a:tbl>
          </a:graphicData>
        </a:graphic>
      </p:graphicFrame>
      <p:graphicFrame>
        <p:nvGraphicFramePr>
          <p:cNvPr id="139" name="Google Shape;139;g31198811b6c_0_0"/>
          <p:cNvGraphicFramePr/>
          <p:nvPr/>
        </p:nvGraphicFramePr>
        <p:xfrm>
          <a:off x="2906100" y="4099400"/>
          <a:ext cx="8628200" cy="6070062"/>
        </p:xfrm>
        <a:graphic>
          <a:graphicData uri="http://schemas.openxmlformats.org/drawingml/2006/table">
            <a:tbl>
              <a:tblPr>
                <a:noFill/>
                <a:tableStyleId>{B71C39F5-B7D0-4946-ADE5-1F8CAAB9C9C0}</a:tableStyleId>
              </a:tblPr>
              <a:tblGrid>
                <a:gridCol w="8628200">
                  <a:extLst>
                    <a:ext uri="{9D8B030D-6E8A-4147-A177-3AD203B41FA5}">
                      <a16:colId xmlns:a16="http://schemas.microsoft.com/office/drawing/2014/main" val="20000"/>
                    </a:ext>
                  </a:extLst>
                </a:gridCol>
              </a:tblGrid>
              <a:tr h="5951175">
                <a:tc>
                  <a:txBody>
                    <a:bodyPr/>
                    <a:lstStyle/>
                    <a:p>
                      <a:pPr marL="0" lvl="0" indent="0" algn="l" rtl="0">
                        <a:spcBef>
                          <a:spcPts val="0"/>
                        </a:spcBef>
                        <a:spcAft>
                          <a:spcPts val="0"/>
                        </a:spcAft>
                        <a:buNone/>
                      </a:pPr>
                      <a:r>
                        <a:rPr lang="en-US" sz="2000" b="1">
                          <a:latin typeface="Montserrat"/>
                          <a:ea typeface="Montserrat"/>
                          <a:cs typeface="Montserrat"/>
                          <a:sym typeface="Montserrat"/>
                        </a:rPr>
                        <a:t>Overview: </a:t>
                      </a:r>
                      <a:endParaRPr sz="2000" b="1">
                        <a:latin typeface="Montserrat"/>
                        <a:ea typeface="Montserrat"/>
                        <a:cs typeface="Montserrat"/>
                        <a:sym typeface="Montserrat"/>
                      </a:endParaRPr>
                    </a:p>
                    <a:p>
                      <a:pPr marL="457200" lvl="0" indent="-355600" algn="just" rtl="0">
                        <a:lnSpc>
                          <a:spcPct val="115000"/>
                        </a:lnSpc>
                        <a:spcBef>
                          <a:spcPts val="0"/>
                        </a:spcBef>
                        <a:spcAft>
                          <a:spcPts val="0"/>
                        </a:spcAft>
                        <a:buClr>
                          <a:schemeClr val="dk1"/>
                        </a:buClr>
                        <a:buSzPts val="2000"/>
                        <a:buFont typeface="Montserrat"/>
                        <a:buChar char="●"/>
                      </a:pPr>
                      <a:r>
                        <a:rPr lang="en-US" sz="2000">
                          <a:solidFill>
                            <a:schemeClr val="dk1"/>
                          </a:solidFill>
                          <a:latin typeface="Montserrat"/>
                          <a:ea typeface="Montserrat"/>
                          <a:cs typeface="Montserrat"/>
                          <a:sym typeface="Montserrat"/>
                        </a:rPr>
                        <a:t>Adaptation strategies on Europe’s coasts constitute a mix of hard and soft measures, planning measures, policy developments and stakeholder and community engagements. </a:t>
                      </a:r>
                      <a:endParaRPr sz="2000">
                        <a:solidFill>
                          <a:schemeClr val="dk1"/>
                        </a:solidFill>
                        <a:latin typeface="Montserrat"/>
                        <a:ea typeface="Montserrat"/>
                        <a:cs typeface="Montserrat"/>
                        <a:sym typeface="Montserrat"/>
                      </a:endParaRPr>
                    </a:p>
                    <a:p>
                      <a:pPr marL="457200" lvl="0" indent="0" algn="just" rtl="0">
                        <a:lnSpc>
                          <a:spcPct val="115000"/>
                        </a:lnSpc>
                        <a:spcBef>
                          <a:spcPts val="0"/>
                        </a:spcBef>
                        <a:spcAft>
                          <a:spcPts val="0"/>
                        </a:spcAft>
                        <a:buNone/>
                      </a:pPr>
                      <a:endParaRPr sz="2000">
                        <a:solidFill>
                          <a:schemeClr val="dk1"/>
                        </a:solidFill>
                        <a:latin typeface="Montserrat"/>
                        <a:ea typeface="Montserrat"/>
                        <a:cs typeface="Montserrat"/>
                        <a:sym typeface="Montserrat"/>
                      </a:endParaRPr>
                    </a:p>
                    <a:p>
                      <a:pPr marL="457200" lvl="0" indent="-355600" algn="just" rtl="0">
                        <a:lnSpc>
                          <a:spcPct val="115000"/>
                        </a:lnSpc>
                        <a:spcBef>
                          <a:spcPts val="0"/>
                        </a:spcBef>
                        <a:spcAft>
                          <a:spcPts val="0"/>
                        </a:spcAft>
                        <a:buClr>
                          <a:schemeClr val="dk1"/>
                        </a:buClr>
                        <a:buSzPts val="2000"/>
                        <a:buFont typeface="Montserrat"/>
                        <a:buChar char="●"/>
                      </a:pPr>
                      <a:r>
                        <a:rPr lang="en-US" sz="2000">
                          <a:solidFill>
                            <a:schemeClr val="dk1"/>
                          </a:solidFill>
                          <a:latin typeface="Montserrat"/>
                          <a:ea typeface="Montserrat"/>
                          <a:cs typeface="Montserrat"/>
                          <a:sym typeface="Montserrat"/>
                        </a:rPr>
                        <a:t>A combination of traditional engineering solutions with soft measures, including nature-based solutions, integrating local communities into decision-making processes and emphasising the importance of continuous monitoring and flexible management strategies. </a:t>
                      </a:r>
                      <a:endParaRPr sz="2000">
                        <a:solidFill>
                          <a:schemeClr val="dk1"/>
                        </a:solidFill>
                        <a:latin typeface="Montserrat"/>
                        <a:ea typeface="Montserrat"/>
                        <a:cs typeface="Montserrat"/>
                        <a:sym typeface="Montserrat"/>
                      </a:endParaRPr>
                    </a:p>
                    <a:p>
                      <a:pPr marL="457200" lvl="0" indent="0" algn="just" rtl="0">
                        <a:lnSpc>
                          <a:spcPct val="115000"/>
                        </a:lnSpc>
                        <a:spcBef>
                          <a:spcPts val="0"/>
                        </a:spcBef>
                        <a:spcAft>
                          <a:spcPts val="0"/>
                        </a:spcAft>
                        <a:buNone/>
                      </a:pPr>
                      <a:endParaRPr sz="2000">
                        <a:solidFill>
                          <a:schemeClr val="dk1"/>
                        </a:solidFill>
                        <a:latin typeface="Montserrat"/>
                        <a:ea typeface="Montserrat"/>
                        <a:cs typeface="Montserrat"/>
                        <a:sym typeface="Montserrat"/>
                      </a:endParaRPr>
                    </a:p>
                    <a:p>
                      <a:pPr marL="457200" lvl="0" indent="-355600" algn="just" rtl="0">
                        <a:lnSpc>
                          <a:spcPct val="115000"/>
                        </a:lnSpc>
                        <a:spcBef>
                          <a:spcPts val="0"/>
                        </a:spcBef>
                        <a:spcAft>
                          <a:spcPts val="0"/>
                        </a:spcAft>
                        <a:buClr>
                          <a:schemeClr val="dk1"/>
                        </a:buClr>
                        <a:buSzPts val="2000"/>
                        <a:buFont typeface="Montserrat"/>
                        <a:buChar char="●"/>
                      </a:pPr>
                      <a:r>
                        <a:rPr lang="en-US" sz="2000">
                          <a:solidFill>
                            <a:schemeClr val="dk1"/>
                          </a:solidFill>
                          <a:latin typeface="Montserrat"/>
                          <a:ea typeface="Montserrat"/>
                          <a:cs typeface="Montserrat"/>
                          <a:sym typeface="Montserrat"/>
                        </a:rPr>
                        <a:t>The context, decisions and experiences with coastal adaptation vary considerably across places and regions in terms of the time horizons considered, the scale of investments involved and the risk acceptance preferences of decision-makers and their constituencies.</a:t>
                      </a:r>
                      <a:endParaRPr sz="1600"/>
                    </a:p>
                  </a:txBody>
                  <a:tcPr marL="91425" marR="91425" marT="91425" marB="91425"/>
                </a:tc>
                <a:extLst>
                  <a:ext uri="{0D108BD9-81ED-4DB2-BD59-A6C34878D82A}">
                    <a16:rowId xmlns:a16="http://schemas.microsoft.com/office/drawing/2014/main" val="10000"/>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g31198811b6c_0_43"/>
          <p:cNvSpPr/>
          <p:nvPr/>
        </p:nvSpPr>
        <p:spPr>
          <a:xfrm>
            <a:off x="14727992" y="8650474"/>
            <a:ext cx="1636526" cy="1636526"/>
          </a:xfrm>
          <a:custGeom>
            <a:avLst/>
            <a:gdLst/>
            <a:ahLst/>
            <a:cxnLst/>
            <a:rect l="l" t="t" r="r" b="b"/>
            <a:pathLst>
              <a:path w="1636526" h="1636526" extrusionOk="0">
                <a:moveTo>
                  <a:pt x="0" y="0"/>
                </a:moveTo>
                <a:lnTo>
                  <a:pt x="1636525" y="0"/>
                </a:lnTo>
                <a:lnTo>
                  <a:pt x="1636525" y="1636526"/>
                </a:lnTo>
                <a:lnTo>
                  <a:pt x="0" y="1636526"/>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5" name="Google Shape;145;g31198811b6c_0_43"/>
          <p:cNvSpPr/>
          <p:nvPr/>
        </p:nvSpPr>
        <p:spPr>
          <a:xfrm>
            <a:off x="12690905" y="9191625"/>
            <a:ext cx="1750467" cy="526389"/>
          </a:xfrm>
          <a:custGeom>
            <a:avLst/>
            <a:gdLst/>
            <a:ahLst/>
            <a:cxnLst/>
            <a:rect l="l" t="t" r="r" b="b"/>
            <a:pathLst>
              <a:path w="1750467" h="526389" extrusionOk="0">
                <a:moveTo>
                  <a:pt x="0" y="0"/>
                </a:moveTo>
                <a:lnTo>
                  <a:pt x="1750467" y="0"/>
                </a:lnTo>
                <a:lnTo>
                  <a:pt x="1750467" y="526389"/>
                </a:lnTo>
                <a:lnTo>
                  <a:pt x="0" y="526389"/>
                </a:lnTo>
                <a:lnTo>
                  <a:pt x="0" y="0"/>
                </a:lnTo>
                <a:close/>
              </a:path>
            </a:pathLst>
          </a:custGeom>
          <a:blipFill rotWithShape="1">
            <a:blip r:embed="rId4"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6" name="Google Shape;146;g31198811b6c_0_43"/>
          <p:cNvSpPr/>
          <p:nvPr/>
        </p:nvSpPr>
        <p:spPr>
          <a:xfrm>
            <a:off x="16551758" y="8970500"/>
            <a:ext cx="1528709" cy="1080068"/>
          </a:xfrm>
          <a:custGeom>
            <a:avLst/>
            <a:gdLst/>
            <a:ahLst/>
            <a:cxnLst/>
            <a:rect l="l" t="t" r="r" b="b"/>
            <a:pathLst>
              <a:path w="1528709" h="1080068" extrusionOk="0">
                <a:moveTo>
                  <a:pt x="0" y="0"/>
                </a:moveTo>
                <a:lnTo>
                  <a:pt x="1528709" y="0"/>
                </a:lnTo>
                <a:lnTo>
                  <a:pt x="1528709" y="1080068"/>
                </a:lnTo>
                <a:lnTo>
                  <a:pt x="0" y="1080068"/>
                </a:lnTo>
                <a:lnTo>
                  <a:pt x="0" y="0"/>
                </a:lnTo>
                <a:close/>
              </a:path>
            </a:pathLst>
          </a:custGeom>
          <a:blipFill rotWithShape="1">
            <a:blip r:embed="rId5" cstate="print">
              <a:alphaModFix/>
              <a:extLst>
                <a:ext uri="{28A0092B-C50C-407E-A947-70E740481C1C}">
                  <a14:useLocalDpi xmlns:a14="http://schemas.microsoft.com/office/drawing/2010/main"/>
                </a:ext>
              </a:extLst>
            </a:blip>
            <a:stretch>
              <a:fillRect t="-5299" r="-9319" b="-5299"/>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47" name="Google Shape;147;g31198811b6c_0_43"/>
          <p:cNvGrpSpPr/>
          <p:nvPr/>
        </p:nvGrpSpPr>
        <p:grpSpPr>
          <a:xfrm>
            <a:off x="124044" y="222430"/>
            <a:ext cx="2090412" cy="1613510"/>
            <a:chOff x="0" y="0"/>
            <a:chExt cx="2787216" cy="2151346"/>
          </a:xfrm>
        </p:grpSpPr>
        <p:sp>
          <p:nvSpPr>
            <p:cNvPr id="148" name="Google Shape;148;g31198811b6c_0_43"/>
            <p:cNvSpPr/>
            <p:nvPr/>
          </p:nvSpPr>
          <p:spPr>
            <a:xfrm>
              <a:off x="77947" y="0"/>
              <a:ext cx="2709269" cy="2151346"/>
            </a:xfrm>
            <a:custGeom>
              <a:avLst/>
              <a:gdLst/>
              <a:ahLst/>
              <a:cxnLst/>
              <a:rect l="l" t="t" r="r" b="b"/>
              <a:pathLst>
                <a:path w="2276697" h="1807854" extrusionOk="0">
                  <a:moveTo>
                    <a:pt x="0" y="0"/>
                  </a:moveTo>
                  <a:lnTo>
                    <a:pt x="2276697" y="0"/>
                  </a:lnTo>
                  <a:lnTo>
                    <a:pt x="2276697" y="1807854"/>
                  </a:lnTo>
                  <a:lnTo>
                    <a:pt x="0" y="1807854"/>
                  </a:lnTo>
                  <a:close/>
                </a:path>
              </a:pathLst>
            </a:custGeom>
            <a:solidFill>
              <a:srgbClr val="EFF3F5"/>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9" name="Google Shape;149;g31198811b6c_0_43"/>
            <p:cNvSpPr/>
            <p:nvPr/>
          </p:nvSpPr>
          <p:spPr>
            <a:xfrm>
              <a:off x="0" y="16706"/>
              <a:ext cx="2691816" cy="2116642"/>
            </a:xfrm>
            <a:custGeom>
              <a:avLst/>
              <a:gdLst/>
              <a:ahLst/>
              <a:cxnLst/>
              <a:rect l="l" t="t" r="r" b="b"/>
              <a:pathLst>
                <a:path w="2691816" h="2116642" extrusionOk="0">
                  <a:moveTo>
                    <a:pt x="0" y="0"/>
                  </a:moveTo>
                  <a:lnTo>
                    <a:pt x="2691816" y="0"/>
                  </a:lnTo>
                  <a:lnTo>
                    <a:pt x="2691816" y="2116642"/>
                  </a:lnTo>
                  <a:lnTo>
                    <a:pt x="0" y="2116642"/>
                  </a:lnTo>
                  <a:lnTo>
                    <a:pt x="0" y="0"/>
                  </a:lnTo>
                  <a:close/>
                </a:path>
              </a:pathLst>
            </a:custGeom>
            <a:blipFill rotWithShape="1">
              <a:blip r:embed="rId6"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50" name="Google Shape;150;g31198811b6c_0_43"/>
          <p:cNvGrpSpPr/>
          <p:nvPr/>
        </p:nvGrpSpPr>
        <p:grpSpPr>
          <a:xfrm>
            <a:off x="0" y="0"/>
            <a:ext cx="2474662" cy="10287000"/>
            <a:chOff x="1" y="0"/>
            <a:chExt cx="3299549" cy="13716000"/>
          </a:xfrm>
        </p:grpSpPr>
        <p:sp>
          <p:nvSpPr>
            <p:cNvPr id="151" name="Google Shape;151;g31198811b6c_0_43"/>
            <p:cNvSpPr/>
            <p:nvPr/>
          </p:nvSpPr>
          <p:spPr>
            <a:xfrm rot="5400000">
              <a:off x="-5208225" y="5208225"/>
              <a:ext cx="13716000" cy="3299549"/>
            </a:xfrm>
            <a:custGeom>
              <a:avLst/>
              <a:gdLst/>
              <a:ahLst/>
              <a:cxnLst/>
              <a:rect l="l" t="t" r="r" b="b"/>
              <a:pathLst>
                <a:path w="13716000" h="3299549" extrusionOk="0">
                  <a:moveTo>
                    <a:pt x="0" y="0"/>
                  </a:moveTo>
                  <a:lnTo>
                    <a:pt x="13716000" y="0"/>
                  </a:lnTo>
                  <a:lnTo>
                    <a:pt x="13716000" y="3299550"/>
                  </a:lnTo>
                  <a:lnTo>
                    <a:pt x="0" y="3299550"/>
                  </a:lnTo>
                  <a:lnTo>
                    <a:pt x="0" y="0"/>
                  </a:lnTo>
                  <a:close/>
                </a:path>
              </a:pathLst>
            </a:custGeom>
            <a:blipFill rotWithShape="1">
              <a:blip r:embed="rId7"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2" name="Google Shape;152;g31198811b6c_0_43"/>
            <p:cNvSpPr/>
            <p:nvPr/>
          </p:nvSpPr>
          <p:spPr>
            <a:xfrm>
              <a:off x="243339" y="296573"/>
              <a:ext cx="2709269" cy="2151346"/>
            </a:xfrm>
            <a:custGeom>
              <a:avLst/>
              <a:gdLst/>
              <a:ahLst/>
              <a:cxnLst/>
              <a:rect l="l" t="t" r="r" b="b"/>
              <a:pathLst>
                <a:path w="2276697" h="1807854" extrusionOk="0">
                  <a:moveTo>
                    <a:pt x="0" y="0"/>
                  </a:moveTo>
                  <a:lnTo>
                    <a:pt x="2276697" y="0"/>
                  </a:lnTo>
                  <a:lnTo>
                    <a:pt x="2276697" y="1807854"/>
                  </a:lnTo>
                  <a:lnTo>
                    <a:pt x="0" y="1807854"/>
                  </a:lnTo>
                  <a:close/>
                </a:path>
              </a:pathLst>
            </a:custGeom>
            <a:solidFill>
              <a:srgbClr val="EFF3F5"/>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3" name="Google Shape;153;g31198811b6c_0_43"/>
            <p:cNvSpPr/>
            <p:nvPr/>
          </p:nvSpPr>
          <p:spPr>
            <a:xfrm>
              <a:off x="165392" y="313279"/>
              <a:ext cx="2691816" cy="2116642"/>
            </a:xfrm>
            <a:custGeom>
              <a:avLst/>
              <a:gdLst/>
              <a:ahLst/>
              <a:cxnLst/>
              <a:rect l="l" t="t" r="r" b="b"/>
              <a:pathLst>
                <a:path w="2691816" h="2116642" extrusionOk="0">
                  <a:moveTo>
                    <a:pt x="0" y="0"/>
                  </a:moveTo>
                  <a:lnTo>
                    <a:pt x="2691816" y="0"/>
                  </a:lnTo>
                  <a:lnTo>
                    <a:pt x="2691816" y="2116642"/>
                  </a:lnTo>
                  <a:lnTo>
                    <a:pt x="0" y="2116642"/>
                  </a:lnTo>
                  <a:lnTo>
                    <a:pt x="0" y="0"/>
                  </a:lnTo>
                  <a:close/>
                </a:path>
              </a:pathLst>
            </a:custGeom>
            <a:blipFill rotWithShape="1">
              <a:blip r:embed="rId6"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154" name="Google Shape;154;g31198811b6c_0_43"/>
          <p:cNvSpPr txBox="1"/>
          <p:nvPr/>
        </p:nvSpPr>
        <p:spPr>
          <a:xfrm>
            <a:off x="2895600" y="571500"/>
            <a:ext cx="14401800" cy="6156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4000" b="1">
                <a:solidFill>
                  <a:srgbClr val="1E355E"/>
                </a:solidFill>
                <a:latin typeface="Montserrat"/>
                <a:ea typeface="Montserrat"/>
                <a:cs typeface="Montserrat"/>
                <a:sym typeface="Montserrat"/>
              </a:rPr>
              <a:t>Adaptation Measures and Decision-Making Principles </a:t>
            </a:r>
            <a:endParaRPr/>
          </a:p>
        </p:txBody>
      </p:sp>
      <p:sp>
        <p:nvSpPr>
          <p:cNvPr id="155" name="Google Shape;155;g31198811b6c_0_43"/>
          <p:cNvSpPr/>
          <p:nvPr/>
        </p:nvSpPr>
        <p:spPr>
          <a:xfrm>
            <a:off x="2979450" y="1835950"/>
            <a:ext cx="8497500" cy="60015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2200" b="1">
                <a:solidFill>
                  <a:srgbClr val="1E355E"/>
                </a:solidFill>
                <a:latin typeface="Montserrat"/>
                <a:ea typeface="Montserrat"/>
                <a:cs typeface="Montserrat"/>
                <a:sym typeface="Montserrat"/>
              </a:rPr>
              <a:t>Adaptation Efforts</a:t>
            </a:r>
            <a:endParaRPr sz="1200"/>
          </a:p>
          <a:p>
            <a:pPr marL="342900" marR="0" lvl="0" indent="-330200" algn="l" rtl="0">
              <a:lnSpc>
                <a:spcPct val="100000"/>
              </a:lnSpc>
              <a:spcBef>
                <a:spcPts val="0"/>
              </a:spcBef>
              <a:spcAft>
                <a:spcPts val="0"/>
              </a:spcAft>
              <a:buClr>
                <a:srgbClr val="1E355E"/>
              </a:buClr>
              <a:buSzPts val="2200"/>
              <a:buFont typeface="Arial"/>
              <a:buChar char="•"/>
            </a:pPr>
            <a:r>
              <a:rPr lang="en-US" sz="2200">
                <a:solidFill>
                  <a:srgbClr val="1E355E"/>
                </a:solidFill>
                <a:latin typeface="Montserrat"/>
                <a:ea typeface="Montserrat"/>
                <a:cs typeface="Montserrat"/>
                <a:sym typeface="Montserrat"/>
              </a:rPr>
              <a:t>European countries advancing SLR adaptation to enhance coastal resilience</a:t>
            </a:r>
            <a:endParaRPr sz="1200"/>
          </a:p>
          <a:p>
            <a:pPr marL="0" marR="0" lvl="0" indent="0" algn="l" rtl="0">
              <a:lnSpc>
                <a:spcPct val="100000"/>
              </a:lnSpc>
              <a:spcBef>
                <a:spcPts val="0"/>
              </a:spcBef>
              <a:spcAft>
                <a:spcPts val="0"/>
              </a:spcAft>
              <a:buNone/>
            </a:pPr>
            <a:endParaRPr sz="2200">
              <a:solidFill>
                <a:srgbClr val="1E355E"/>
              </a:solidFill>
              <a:latin typeface="Montserrat"/>
              <a:ea typeface="Montserrat"/>
              <a:cs typeface="Montserrat"/>
              <a:sym typeface="Montserrat"/>
            </a:endParaRPr>
          </a:p>
          <a:p>
            <a:pPr marL="0" marR="0" lvl="0" indent="0" algn="l" rtl="0">
              <a:lnSpc>
                <a:spcPct val="100000"/>
              </a:lnSpc>
              <a:spcBef>
                <a:spcPts val="0"/>
              </a:spcBef>
              <a:spcAft>
                <a:spcPts val="0"/>
              </a:spcAft>
              <a:buNone/>
            </a:pPr>
            <a:r>
              <a:rPr lang="en-US" sz="2200" b="1">
                <a:solidFill>
                  <a:srgbClr val="1E355E"/>
                </a:solidFill>
                <a:latin typeface="Montserrat"/>
                <a:ea typeface="Montserrat"/>
                <a:cs typeface="Montserrat"/>
                <a:sym typeface="Montserrat"/>
              </a:rPr>
              <a:t>Shift in Strategy</a:t>
            </a:r>
            <a:endParaRPr sz="1200"/>
          </a:p>
          <a:p>
            <a:pPr marL="342900" marR="0" lvl="0" indent="-330200" algn="l" rtl="0">
              <a:lnSpc>
                <a:spcPct val="100000"/>
              </a:lnSpc>
              <a:spcBef>
                <a:spcPts val="0"/>
              </a:spcBef>
              <a:spcAft>
                <a:spcPts val="0"/>
              </a:spcAft>
              <a:buClr>
                <a:srgbClr val="1E355E"/>
              </a:buClr>
              <a:buSzPts val="2200"/>
              <a:buFont typeface="Arial"/>
              <a:buChar char="•"/>
            </a:pPr>
            <a:r>
              <a:rPr lang="en-US" sz="2200">
                <a:solidFill>
                  <a:srgbClr val="1E355E"/>
                </a:solidFill>
                <a:latin typeface="Montserrat"/>
                <a:ea typeface="Montserrat"/>
                <a:cs typeface="Montserrat"/>
                <a:sym typeface="Montserrat"/>
              </a:rPr>
              <a:t>Emphasis on combining engineering solutions with nature-based approaches, community involvement, and adaptive management</a:t>
            </a:r>
            <a:endParaRPr sz="1200"/>
          </a:p>
          <a:p>
            <a:pPr marL="0" marR="0" lvl="0" indent="0" algn="l" rtl="0">
              <a:lnSpc>
                <a:spcPct val="100000"/>
              </a:lnSpc>
              <a:spcBef>
                <a:spcPts val="0"/>
              </a:spcBef>
              <a:spcAft>
                <a:spcPts val="0"/>
              </a:spcAft>
              <a:buNone/>
            </a:pPr>
            <a:endParaRPr sz="2200">
              <a:solidFill>
                <a:srgbClr val="1E355E"/>
              </a:solidFill>
              <a:latin typeface="Montserrat"/>
              <a:ea typeface="Montserrat"/>
              <a:cs typeface="Montserrat"/>
              <a:sym typeface="Montserrat"/>
            </a:endParaRPr>
          </a:p>
          <a:p>
            <a:pPr marL="0" marR="0" lvl="0" indent="0" algn="l" rtl="0">
              <a:lnSpc>
                <a:spcPct val="100000"/>
              </a:lnSpc>
              <a:spcBef>
                <a:spcPts val="0"/>
              </a:spcBef>
              <a:spcAft>
                <a:spcPts val="0"/>
              </a:spcAft>
              <a:buNone/>
            </a:pPr>
            <a:r>
              <a:rPr lang="en-US" sz="2200" b="1">
                <a:solidFill>
                  <a:srgbClr val="1E355E"/>
                </a:solidFill>
                <a:latin typeface="Montserrat"/>
                <a:ea typeface="Montserrat"/>
                <a:cs typeface="Montserrat"/>
                <a:sym typeface="Montserrat"/>
              </a:rPr>
              <a:t>Decision-Making Considerations</a:t>
            </a:r>
            <a:endParaRPr sz="1200"/>
          </a:p>
          <a:p>
            <a:pPr marL="342900" marR="0" lvl="0" indent="-330200" algn="l" rtl="0">
              <a:lnSpc>
                <a:spcPct val="100000"/>
              </a:lnSpc>
              <a:spcBef>
                <a:spcPts val="0"/>
              </a:spcBef>
              <a:spcAft>
                <a:spcPts val="0"/>
              </a:spcAft>
              <a:buClr>
                <a:srgbClr val="1E355E"/>
              </a:buClr>
              <a:buSzPts val="2200"/>
              <a:buFont typeface="Arial"/>
              <a:buChar char="•"/>
            </a:pPr>
            <a:r>
              <a:rPr lang="en-US" sz="2200">
                <a:solidFill>
                  <a:srgbClr val="1E355E"/>
                </a:solidFill>
                <a:latin typeface="Montserrat"/>
                <a:ea typeface="Montserrat"/>
                <a:cs typeface="Montserrat"/>
                <a:sym typeface="Montserrat"/>
              </a:rPr>
              <a:t>Highlights flexible and low-regret strategies </a:t>
            </a:r>
            <a:endParaRPr sz="1200"/>
          </a:p>
          <a:p>
            <a:pPr marL="342900" marR="0" lvl="0" indent="-330200" algn="l" rtl="0">
              <a:lnSpc>
                <a:spcPct val="100000"/>
              </a:lnSpc>
              <a:spcBef>
                <a:spcPts val="0"/>
              </a:spcBef>
              <a:spcAft>
                <a:spcPts val="0"/>
              </a:spcAft>
              <a:buClr>
                <a:srgbClr val="1E355E"/>
              </a:buClr>
              <a:buSzPts val="2200"/>
              <a:buFont typeface="Arial"/>
              <a:buChar char="•"/>
            </a:pPr>
            <a:r>
              <a:rPr lang="en-US" sz="2200">
                <a:solidFill>
                  <a:srgbClr val="1E355E"/>
                </a:solidFill>
                <a:latin typeface="Montserrat"/>
                <a:ea typeface="Montserrat"/>
                <a:cs typeface="Montserrat"/>
                <a:sym typeface="Montserrat"/>
              </a:rPr>
              <a:t>Importance of keeping future adaptation options open</a:t>
            </a:r>
            <a:endParaRPr sz="1200"/>
          </a:p>
        </p:txBody>
      </p:sp>
      <p:sp>
        <p:nvSpPr>
          <p:cNvPr id="156" name="Google Shape;156;g31198811b6c_0_43"/>
          <p:cNvSpPr/>
          <p:nvPr/>
        </p:nvSpPr>
        <p:spPr>
          <a:xfrm>
            <a:off x="11981783" y="1814505"/>
            <a:ext cx="5320192" cy="3032428"/>
          </a:xfrm>
          <a:custGeom>
            <a:avLst/>
            <a:gdLst/>
            <a:ahLst/>
            <a:cxnLst/>
            <a:rect l="l" t="t" r="r" b="b"/>
            <a:pathLst>
              <a:path w="4378759" h="2922822" extrusionOk="0">
                <a:moveTo>
                  <a:pt x="0" y="0"/>
                </a:moveTo>
                <a:lnTo>
                  <a:pt x="4378759" y="0"/>
                </a:lnTo>
                <a:lnTo>
                  <a:pt x="4378759" y="2922822"/>
                </a:lnTo>
                <a:lnTo>
                  <a:pt x="0" y="2922822"/>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7" name="Google Shape;157;g31198811b6c_0_43"/>
          <p:cNvSpPr/>
          <p:nvPr/>
        </p:nvSpPr>
        <p:spPr>
          <a:xfrm>
            <a:off x="11965741" y="5344878"/>
            <a:ext cx="5334917" cy="3126841"/>
          </a:xfrm>
          <a:custGeom>
            <a:avLst/>
            <a:gdLst/>
            <a:ahLst/>
            <a:cxnLst/>
            <a:rect l="l" t="t" r="r" b="b"/>
            <a:pathLst>
              <a:path w="4319771" h="3111285" extrusionOk="0">
                <a:moveTo>
                  <a:pt x="0" y="0"/>
                </a:moveTo>
                <a:lnTo>
                  <a:pt x="4319771" y="0"/>
                </a:lnTo>
                <a:lnTo>
                  <a:pt x="4319771" y="3111285"/>
                </a:lnTo>
                <a:lnTo>
                  <a:pt x="0" y="3111285"/>
                </a:lnTo>
                <a:lnTo>
                  <a:pt x="0" y="0"/>
                </a:lnTo>
                <a:close/>
              </a:path>
            </a:pathLst>
          </a:custGeom>
          <a:blipFill rotWithShape="1">
            <a:blip r:embed="rId9"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
          <p:cNvSpPr/>
          <p:nvPr/>
        </p:nvSpPr>
        <p:spPr>
          <a:xfrm>
            <a:off x="14727992" y="8650474"/>
            <a:ext cx="1636526" cy="1636526"/>
          </a:xfrm>
          <a:custGeom>
            <a:avLst/>
            <a:gdLst/>
            <a:ahLst/>
            <a:cxnLst/>
            <a:rect l="l" t="t" r="r" b="b"/>
            <a:pathLst>
              <a:path w="1636526" h="1636526" extrusionOk="0">
                <a:moveTo>
                  <a:pt x="0" y="0"/>
                </a:moveTo>
                <a:lnTo>
                  <a:pt x="1636525" y="0"/>
                </a:lnTo>
                <a:lnTo>
                  <a:pt x="1636525" y="1636526"/>
                </a:lnTo>
                <a:lnTo>
                  <a:pt x="0" y="1636526"/>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3" name="Google Shape;163;p3"/>
          <p:cNvSpPr/>
          <p:nvPr/>
        </p:nvSpPr>
        <p:spPr>
          <a:xfrm>
            <a:off x="12690905" y="9191625"/>
            <a:ext cx="1750467" cy="526389"/>
          </a:xfrm>
          <a:custGeom>
            <a:avLst/>
            <a:gdLst/>
            <a:ahLst/>
            <a:cxnLst/>
            <a:rect l="l" t="t" r="r" b="b"/>
            <a:pathLst>
              <a:path w="1750467" h="526389" extrusionOk="0">
                <a:moveTo>
                  <a:pt x="0" y="0"/>
                </a:moveTo>
                <a:lnTo>
                  <a:pt x="1750467" y="0"/>
                </a:lnTo>
                <a:lnTo>
                  <a:pt x="1750467" y="526389"/>
                </a:lnTo>
                <a:lnTo>
                  <a:pt x="0" y="526389"/>
                </a:lnTo>
                <a:lnTo>
                  <a:pt x="0" y="0"/>
                </a:lnTo>
                <a:close/>
              </a:path>
            </a:pathLst>
          </a:custGeom>
          <a:blipFill rotWithShape="1">
            <a:blip r:embed="rId4"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4" name="Google Shape;164;p3"/>
          <p:cNvSpPr/>
          <p:nvPr/>
        </p:nvSpPr>
        <p:spPr>
          <a:xfrm>
            <a:off x="16551758" y="8970500"/>
            <a:ext cx="1528709" cy="1080068"/>
          </a:xfrm>
          <a:custGeom>
            <a:avLst/>
            <a:gdLst/>
            <a:ahLst/>
            <a:cxnLst/>
            <a:rect l="l" t="t" r="r" b="b"/>
            <a:pathLst>
              <a:path w="1528709" h="1080068" extrusionOk="0">
                <a:moveTo>
                  <a:pt x="0" y="0"/>
                </a:moveTo>
                <a:lnTo>
                  <a:pt x="1528709" y="0"/>
                </a:lnTo>
                <a:lnTo>
                  <a:pt x="1528709" y="1080068"/>
                </a:lnTo>
                <a:lnTo>
                  <a:pt x="0" y="1080068"/>
                </a:lnTo>
                <a:lnTo>
                  <a:pt x="0" y="0"/>
                </a:lnTo>
                <a:close/>
              </a:path>
            </a:pathLst>
          </a:custGeom>
          <a:blipFill rotWithShape="1">
            <a:blip r:embed="rId5" cstate="print">
              <a:alphaModFix/>
              <a:extLst>
                <a:ext uri="{28A0092B-C50C-407E-A947-70E740481C1C}">
                  <a14:useLocalDpi xmlns:a14="http://schemas.microsoft.com/office/drawing/2010/main"/>
                </a:ext>
              </a:extLst>
            </a:blip>
            <a:stretch>
              <a:fillRect t="-5299" r="-9321" b="-5298"/>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65" name="Google Shape;165;p3"/>
          <p:cNvGrpSpPr/>
          <p:nvPr/>
        </p:nvGrpSpPr>
        <p:grpSpPr>
          <a:xfrm>
            <a:off x="124044" y="222430"/>
            <a:ext cx="2091914" cy="1614701"/>
            <a:chOff x="0" y="0"/>
            <a:chExt cx="2789218" cy="2152935"/>
          </a:xfrm>
        </p:grpSpPr>
        <p:sp>
          <p:nvSpPr>
            <p:cNvPr id="166" name="Google Shape;166;p3"/>
            <p:cNvSpPr/>
            <p:nvPr/>
          </p:nvSpPr>
          <p:spPr>
            <a:xfrm>
              <a:off x="77947" y="0"/>
              <a:ext cx="2711271" cy="2152935"/>
            </a:xfrm>
            <a:custGeom>
              <a:avLst/>
              <a:gdLst/>
              <a:ahLst/>
              <a:cxnLst/>
              <a:rect l="l" t="t" r="r" b="b"/>
              <a:pathLst>
                <a:path w="2276697" h="1807854" extrusionOk="0">
                  <a:moveTo>
                    <a:pt x="0" y="0"/>
                  </a:moveTo>
                  <a:lnTo>
                    <a:pt x="2276697" y="0"/>
                  </a:lnTo>
                  <a:lnTo>
                    <a:pt x="2276697" y="1807854"/>
                  </a:lnTo>
                  <a:lnTo>
                    <a:pt x="0" y="1807854"/>
                  </a:lnTo>
                  <a:close/>
                </a:path>
              </a:pathLst>
            </a:custGeom>
            <a:solidFill>
              <a:srgbClr val="EFF3F5"/>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7" name="Google Shape;167;p3"/>
            <p:cNvSpPr/>
            <p:nvPr/>
          </p:nvSpPr>
          <p:spPr>
            <a:xfrm>
              <a:off x="0" y="16706"/>
              <a:ext cx="2691816" cy="2116642"/>
            </a:xfrm>
            <a:custGeom>
              <a:avLst/>
              <a:gdLst/>
              <a:ahLst/>
              <a:cxnLst/>
              <a:rect l="l" t="t" r="r" b="b"/>
              <a:pathLst>
                <a:path w="2691816" h="2116642" extrusionOk="0">
                  <a:moveTo>
                    <a:pt x="0" y="0"/>
                  </a:moveTo>
                  <a:lnTo>
                    <a:pt x="2691816" y="0"/>
                  </a:lnTo>
                  <a:lnTo>
                    <a:pt x="2691816" y="2116642"/>
                  </a:lnTo>
                  <a:lnTo>
                    <a:pt x="0" y="2116642"/>
                  </a:lnTo>
                  <a:lnTo>
                    <a:pt x="0" y="0"/>
                  </a:lnTo>
                  <a:close/>
                </a:path>
              </a:pathLst>
            </a:custGeom>
            <a:blipFill rotWithShape="1">
              <a:blip r:embed="rId6"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68" name="Google Shape;168;p3"/>
          <p:cNvGrpSpPr/>
          <p:nvPr/>
        </p:nvGrpSpPr>
        <p:grpSpPr>
          <a:xfrm>
            <a:off x="0" y="0"/>
            <a:ext cx="2474662" cy="10287000"/>
            <a:chOff x="0" y="-1"/>
            <a:chExt cx="3299549" cy="13716000"/>
          </a:xfrm>
        </p:grpSpPr>
        <p:sp>
          <p:nvSpPr>
            <p:cNvPr id="169" name="Google Shape;169;p3"/>
            <p:cNvSpPr/>
            <p:nvPr/>
          </p:nvSpPr>
          <p:spPr>
            <a:xfrm rot="5400000">
              <a:off x="-5208225" y="5208225"/>
              <a:ext cx="13716000" cy="3299549"/>
            </a:xfrm>
            <a:custGeom>
              <a:avLst/>
              <a:gdLst/>
              <a:ahLst/>
              <a:cxnLst/>
              <a:rect l="l" t="t" r="r" b="b"/>
              <a:pathLst>
                <a:path w="13716000" h="3299549" extrusionOk="0">
                  <a:moveTo>
                    <a:pt x="0" y="0"/>
                  </a:moveTo>
                  <a:lnTo>
                    <a:pt x="13716000" y="0"/>
                  </a:lnTo>
                  <a:lnTo>
                    <a:pt x="13716000" y="3299550"/>
                  </a:lnTo>
                  <a:lnTo>
                    <a:pt x="0" y="3299550"/>
                  </a:lnTo>
                  <a:lnTo>
                    <a:pt x="0" y="0"/>
                  </a:lnTo>
                  <a:close/>
                </a:path>
              </a:pathLst>
            </a:custGeom>
            <a:blipFill rotWithShape="1">
              <a:blip r:embed="rId7"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0" name="Google Shape;170;p3"/>
            <p:cNvSpPr/>
            <p:nvPr/>
          </p:nvSpPr>
          <p:spPr>
            <a:xfrm>
              <a:off x="243339" y="296573"/>
              <a:ext cx="2711271" cy="2152935"/>
            </a:xfrm>
            <a:custGeom>
              <a:avLst/>
              <a:gdLst/>
              <a:ahLst/>
              <a:cxnLst/>
              <a:rect l="l" t="t" r="r" b="b"/>
              <a:pathLst>
                <a:path w="2276697" h="1807854" extrusionOk="0">
                  <a:moveTo>
                    <a:pt x="0" y="0"/>
                  </a:moveTo>
                  <a:lnTo>
                    <a:pt x="2276697" y="0"/>
                  </a:lnTo>
                  <a:lnTo>
                    <a:pt x="2276697" y="1807854"/>
                  </a:lnTo>
                  <a:lnTo>
                    <a:pt x="0" y="1807854"/>
                  </a:lnTo>
                  <a:close/>
                </a:path>
              </a:pathLst>
            </a:custGeom>
            <a:solidFill>
              <a:srgbClr val="EFF3F5"/>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1" name="Google Shape;171;p3"/>
            <p:cNvSpPr/>
            <p:nvPr/>
          </p:nvSpPr>
          <p:spPr>
            <a:xfrm>
              <a:off x="165392" y="313279"/>
              <a:ext cx="2691816" cy="2116642"/>
            </a:xfrm>
            <a:custGeom>
              <a:avLst/>
              <a:gdLst/>
              <a:ahLst/>
              <a:cxnLst/>
              <a:rect l="l" t="t" r="r" b="b"/>
              <a:pathLst>
                <a:path w="2691816" h="2116642" extrusionOk="0">
                  <a:moveTo>
                    <a:pt x="0" y="0"/>
                  </a:moveTo>
                  <a:lnTo>
                    <a:pt x="2691816" y="0"/>
                  </a:lnTo>
                  <a:lnTo>
                    <a:pt x="2691816" y="2116642"/>
                  </a:lnTo>
                  <a:lnTo>
                    <a:pt x="0" y="2116642"/>
                  </a:lnTo>
                  <a:lnTo>
                    <a:pt x="0" y="0"/>
                  </a:lnTo>
                  <a:close/>
                </a:path>
              </a:pathLst>
            </a:custGeom>
            <a:blipFill rotWithShape="1">
              <a:blip r:embed="rId6"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172" name="Google Shape;172;p3"/>
          <p:cNvSpPr txBox="1"/>
          <p:nvPr/>
        </p:nvSpPr>
        <p:spPr>
          <a:xfrm>
            <a:off x="2895600" y="611000"/>
            <a:ext cx="14723700" cy="6156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4000" b="1">
                <a:solidFill>
                  <a:srgbClr val="1E355E"/>
                </a:solidFill>
                <a:latin typeface="Montserrat"/>
                <a:ea typeface="Montserrat"/>
                <a:cs typeface="Montserrat"/>
                <a:sym typeface="Montserrat"/>
              </a:rPr>
              <a:t>Table 1 - Adaptation Measures to SLR</a:t>
            </a:r>
            <a:endParaRPr/>
          </a:p>
        </p:txBody>
      </p:sp>
      <p:sp>
        <p:nvSpPr>
          <p:cNvPr id="173" name="Google Shape;173;p3"/>
          <p:cNvSpPr txBox="1"/>
          <p:nvPr/>
        </p:nvSpPr>
        <p:spPr>
          <a:xfrm>
            <a:off x="2895600" y="2051400"/>
            <a:ext cx="14855100" cy="1302300"/>
          </a:xfrm>
          <a:prstGeom prst="rect">
            <a:avLst/>
          </a:prstGeom>
          <a:noFill/>
          <a:ln>
            <a:noFill/>
          </a:ln>
        </p:spPr>
        <p:txBody>
          <a:bodyPr spcFirstLastPara="1" wrap="square" lIns="91425" tIns="91425" rIns="91425" bIns="91425" anchor="t" anchorCtr="0">
            <a:spAutoFit/>
          </a:bodyPr>
          <a:lstStyle/>
          <a:p>
            <a:pPr marL="457200" lvl="0" indent="-368300" algn="just" rtl="0">
              <a:lnSpc>
                <a:spcPct val="115000"/>
              </a:lnSpc>
              <a:spcBef>
                <a:spcPts val="1200"/>
              </a:spcBef>
              <a:spcAft>
                <a:spcPts val="0"/>
              </a:spcAft>
              <a:buClr>
                <a:schemeClr val="dk1"/>
              </a:buClr>
              <a:buSzPts val="2200"/>
              <a:buFont typeface="Montserrat"/>
              <a:buChar char="●"/>
            </a:pPr>
            <a:r>
              <a:rPr lang="en-US" sz="2200" b="1">
                <a:solidFill>
                  <a:schemeClr val="dk1"/>
                </a:solidFill>
                <a:latin typeface="Montserrat"/>
                <a:ea typeface="Montserrat"/>
                <a:cs typeface="Montserrat"/>
                <a:sym typeface="Montserrat"/>
              </a:rPr>
              <a:t>17 adaptation measures </a:t>
            </a:r>
            <a:r>
              <a:rPr lang="en-US" sz="2200">
                <a:solidFill>
                  <a:schemeClr val="dk1"/>
                </a:solidFill>
                <a:latin typeface="Montserrat"/>
                <a:ea typeface="Montserrat"/>
                <a:cs typeface="Montserrat"/>
                <a:sym typeface="Montserrat"/>
              </a:rPr>
              <a:t>to SLR focusing on European sea basins;</a:t>
            </a:r>
            <a:endParaRPr sz="2200">
              <a:solidFill>
                <a:schemeClr val="dk1"/>
              </a:solidFill>
              <a:latin typeface="Montserrat"/>
              <a:ea typeface="Montserrat"/>
              <a:cs typeface="Montserrat"/>
              <a:sym typeface="Montserrat"/>
            </a:endParaRPr>
          </a:p>
          <a:p>
            <a:pPr marL="457200" lvl="0" indent="-368300" algn="just" rtl="0">
              <a:lnSpc>
                <a:spcPct val="115000"/>
              </a:lnSpc>
              <a:spcBef>
                <a:spcPts val="0"/>
              </a:spcBef>
              <a:spcAft>
                <a:spcPts val="0"/>
              </a:spcAft>
              <a:buClr>
                <a:schemeClr val="dk1"/>
              </a:buClr>
              <a:buSzPts val="2200"/>
              <a:buFont typeface="Montserrat"/>
              <a:buChar char="●"/>
            </a:pPr>
            <a:r>
              <a:rPr lang="en-US" sz="2200">
                <a:solidFill>
                  <a:schemeClr val="dk1"/>
                </a:solidFill>
                <a:latin typeface="Montserrat"/>
                <a:ea typeface="Montserrat"/>
                <a:cs typeface="Montserrat"/>
                <a:sym typeface="Montserrat"/>
              </a:rPr>
              <a:t>Four </a:t>
            </a:r>
            <a:r>
              <a:rPr lang="en-US" sz="2200" b="1">
                <a:solidFill>
                  <a:schemeClr val="dk1"/>
                </a:solidFill>
                <a:latin typeface="Montserrat"/>
                <a:ea typeface="Montserrat"/>
                <a:cs typeface="Montserrat"/>
                <a:sym typeface="Montserrat"/>
              </a:rPr>
              <a:t>climate impacts: </a:t>
            </a:r>
            <a:r>
              <a:rPr lang="en-US" sz="2200" i="1">
                <a:solidFill>
                  <a:schemeClr val="dk1"/>
                </a:solidFill>
                <a:latin typeface="Montserrat"/>
                <a:ea typeface="Montserrat"/>
                <a:cs typeface="Montserrat"/>
                <a:sym typeface="Montserrat"/>
              </a:rPr>
              <a:t>coastal flooding, saltwater intrusion, coastal erosion and impacts on ecosystems and estuaries</a:t>
            </a:r>
            <a:endParaRPr sz="2200" i="1">
              <a:solidFill>
                <a:schemeClr val="dk1"/>
              </a:solidFill>
              <a:latin typeface="Montserrat"/>
              <a:ea typeface="Montserrat"/>
              <a:cs typeface="Montserrat"/>
              <a:sym typeface="Montserrat"/>
            </a:endParaRPr>
          </a:p>
        </p:txBody>
      </p:sp>
      <p:sp>
        <p:nvSpPr>
          <p:cNvPr id="174" name="Google Shape;174;p3"/>
          <p:cNvSpPr txBox="1"/>
          <p:nvPr/>
        </p:nvSpPr>
        <p:spPr>
          <a:xfrm>
            <a:off x="2895600" y="3690000"/>
            <a:ext cx="14723700" cy="912600"/>
          </a:xfrm>
          <a:prstGeom prst="rect">
            <a:avLst/>
          </a:prstGeom>
          <a:noFill/>
          <a:ln>
            <a:noFill/>
          </a:ln>
        </p:spPr>
        <p:txBody>
          <a:bodyPr spcFirstLastPara="1" wrap="square" lIns="91425" tIns="91425" rIns="91425" bIns="91425" anchor="t" anchorCtr="0">
            <a:spAutoFit/>
          </a:bodyPr>
          <a:lstStyle/>
          <a:p>
            <a:pPr marL="457200" lvl="0" indent="-368300" algn="just" rtl="0">
              <a:lnSpc>
                <a:spcPct val="115000"/>
              </a:lnSpc>
              <a:spcBef>
                <a:spcPts val="1200"/>
              </a:spcBef>
              <a:spcAft>
                <a:spcPts val="0"/>
              </a:spcAft>
              <a:buClr>
                <a:schemeClr val="dk1"/>
              </a:buClr>
              <a:buSzPts val="2200"/>
              <a:buFont typeface="Montserrat"/>
              <a:buChar char="●"/>
            </a:pPr>
            <a:r>
              <a:rPr lang="en-US" sz="2200">
                <a:solidFill>
                  <a:schemeClr val="dk1"/>
                </a:solidFill>
                <a:latin typeface="Montserrat"/>
                <a:ea typeface="Montserrat"/>
                <a:cs typeface="Montserrat"/>
                <a:sym typeface="Montserrat"/>
              </a:rPr>
              <a:t>Structure: the identified measures and provides information on the type of response, the sub-key type of measure, the sea basin, the impact and the literature</a:t>
            </a:r>
            <a:endParaRPr sz="2200">
              <a:solidFill>
                <a:schemeClr val="dk1"/>
              </a:solidFill>
              <a:latin typeface="Montserrat"/>
              <a:ea typeface="Montserrat"/>
              <a:cs typeface="Montserrat"/>
              <a:sym typeface="Montserrat"/>
            </a:endParaRPr>
          </a:p>
        </p:txBody>
      </p:sp>
      <p:sp>
        <p:nvSpPr>
          <p:cNvPr id="175" name="Google Shape;175;p3"/>
          <p:cNvSpPr txBox="1"/>
          <p:nvPr/>
        </p:nvSpPr>
        <p:spPr>
          <a:xfrm>
            <a:off x="2895600" y="5003550"/>
            <a:ext cx="14460900" cy="4151400"/>
          </a:xfrm>
          <a:prstGeom prst="rect">
            <a:avLst/>
          </a:prstGeom>
          <a:noFill/>
          <a:ln>
            <a:noFill/>
          </a:ln>
        </p:spPr>
        <p:txBody>
          <a:bodyPr spcFirstLastPara="1" wrap="square" lIns="91425" tIns="91425" rIns="91425" bIns="91425" anchor="t" anchorCtr="0">
            <a:spAutoFit/>
          </a:bodyPr>
          <a:lstStyle/>
          <a:p>
            <a:pPr marL="457200" lvl="0" indent="-368300" algn="just" rtl="0">
              <a:lnSpc>
                <a:spcPct val="115000"/>
              </a:lnSpc>
              <a:spcBef>
                <a:spcPts val="1200"/>
              </a:spcBef>
              <a:spcAft>
                <a:spcPts val="0"/>
              </a:spcAft>
              <a:buClr>
                <a:schemeClr val="dk1"/>
              </a:buClr>
              <a:buSzPts val="2200"/>
              <a:buFont typeface="Montserrat"/>
              <a:buChar char="●"/>
            </a:pPr>
            <a:r>
              <a:rPr lang="en-US" sz="2200">
                <a:solidFill>
                  <a:schemeClr val="dk1"/>
                </a:solidFill>
                <a:latin typeface="Montserrat"/>
                <a:ea typeface="Montserrat"/>
                <a:cs typeface="Montserrat"/>
                <a:sym typeface="Montserrat"/>
              </a:rPr>
              <a:t>Key findings of the literature review: </a:t>
            </a:r>
            <a:endParaRPr sz="2200">
              <a:solidFill>
                <a:schemeClr val="dk1"/>
              </a:solidFill>
              <a:latin typeface="Montserrat"/>
              <a:ea typeface="Montserrat"/>
              <a:cs typeface="Montserrat"/>
              <a:sym typeface="Montserrat"/>
            </a:endParaRPr>
          </a:p>
          <a:p>
            <a:pPr marL="457200" lvl="0" indent="-368300" algn="just" rtl="0">
              <a:lnSpc>
                <a:spcPct val="115000"/>
              </a:lnSpc>
              <a:spcBef>
                <a:spcPts val="0"/>
              </a:spcBef>
              <a:spcAft>
                <a:spcPts val="0"/>
              </a:spcAft>
              <a:buClr>
                <a:schemeClr val="dk1"/>
              </a:buClr>
              <a:buSzPts val="2200"/>
              <a:buFont typeface="Montserrat"/>
              <a:buChar char="●"/>
            </a:pPr>
            <a:r>
              <a:rPr lang="en-US" sz="2200">
                <a:solidFill>
                  <a:schemeClr val="dk1"/>
                </a:solidFill>
                <a:latin typeface="Montserrat"/>
                <a:ea typeface="Montserrat"/>
                <a:cs typeface="Montserrat"/>
                <a:sym typeface="Montserrat"/>
              </a:rPr>
              <a:t>Accommodate measures are the most widely discussed, followed by protect measures, advance measures and finally retreat measures. </a:t>
            </a:r>
            <a:endParaRPr sz="2200">
              <a:solidFill>
                <a:schemeClr val="dk1"/>
              </a:solidFill>
              <a:latin typeface="Montserrat"/>
              <a:ea typeface="Montserrat"/>
              <a:cs typeface="Montserrat"/>
              <a:sym typeface="Montserrat"/>
            </a:endParaRPr>
          </a:p>
          <a:p>
            <a:pPr marL="457200" lvl="0" indent="-368300" algn="just" rtl="0">
              <a:lnSpc>
                <a:spcPct val="115000"/>
              </a:lnSpc>
              <a:spcBef>
                <a:spcPts val="0"/>
              </a:spcBef>
              <a:spcAft>
                <a:spcPts val="0"/>
              </a:spcAft>
              <a:buClr>
                <a:schemeClr val="dk1"/>
              </a:buClr>
              <a:buSzPts val="2200"/>
              <a:buFont typeface="Montserrat"/>
              <a:buChar char="●"/>
            </a:pPr>
            <a:r>
              <a:rPr lang="en-US" sz="2200">
                <a:solidFill>
                  <a:schemeClr val="dk1"/>
                </a:solidFill>
                <a:latin typeface="Montserrat"/>
                <a:ea typeface="Montserrat"/>
                <a:cs typeface="Montserrat"/>
                <a:sym typeface="Montserrat"/>
              </a:rPr>
              <a:t>The most common sub-KTM is management and planning, followed by grey, green and blue options, insurance and risk-sharing instruments and technological options. </a:t>
            </a:r>
            <a:endParaRPr sz="2200">
              <a:solidFill>
                <a:schemeClr val="dk1"/>
              </a:solidFill>
              <a:latin typeface="Montserrat"/>
              <a:ea typeface="Montserrat"/>
              <a:cs typeface="Montserrat"/>
              <a:sym typeface="Montserrat"/>
            </a:endParaRPr>
          </a:p>
          <a:p>
            <a:pPr marL="457200" lvl="0" indent="-368300" algn="just" rtl="0">
              <a:lnSpc>
                <a:spcPct val="115000"/>
              </a:lnSpc>
              <a:spcBef>
                <a:spcPts val="0"/>
              </a:spcBef>
              <a:spcAft>
                <a:spcPts val="0"/>
              </a:spcAft>
              <a:buClr>
                <a:schemeClr val="dk1"/>
              </a:buClr>
              <a:buSzPts val="2200"/>
              <a:buFont typeface="Montserrat"/>
              <a:buChar char="●"/>
            </a:pPr>
            <a:r>
              <a:rPr lang="en-US" sz="2200">
                <a:solidFill>
                  <a:schemeClr val="dk1"/>
                </a:solidFill>
                <a:latin typeface="Montserrat"/>
                <a:ea typeface="Montserrat"/>
                <a:cs typeface="Montserrat"/>
                <a:sym typeface="Montserrat"/>
              </a:rPr>
              <a:t>The sea basins most covered in the literature are, respectively, the eastern Atlantic, the Mediterranean Sea, the North Sea and the Baltic Sea. </a:t>
            </a:r>
            <a:endParaRPr sz="2200">
              <a:solidFill>
                <a:schemeClr val="dk1"/>
              </a:solidFill>
              <a:latin typeface="Montserrat"/>
              <a:ea typeface="Montserrat"/>
              <a:cs typeface="Montserrat"/>
              <a:sym typeface="Montserrat"/>
            </a:endParaRPr>
          </a:p>
          <a:p>
            <a:pPr marL="457200" lvl="0" indent="-368300" algn="just" rtl="0">
              <a:lnSpc>
                <a:spcPct val="115000"/>
              </a:lnSpc>
              <a:spcBef>
                <a:spcPts val="0"/>
              </a:spcBef>
              <a:spcAft>
                <a:spcPts val="0"/>
              </a:spcAft>
              <a:buClr>
                <a:schemeClr val="dk1"/>
              </a:buClr>
              <a:buSzPts val="2200"/>
              <a:buFont typeface="Montserrat"/>
              <a:buChar char="●"/>
            </a:pPr>
            <a:r>
              <a:rPr lang="en-US" sz="2200">
                <a:solidFill>
                  <a:schemeClr val="dk1"/>
                </a:solidFill>
                <a:latin typeface="Montserrat"/>
                <a:ea typeface="Montserrat"/>
                <a:cs typeface="Montserrat"/>
                <a:sym typeface="Montserrat"/>
              </a:rPr>
              <a:t>Most measures focus on avoiding coastal flooding and erosion, while studies on ecosystems, estuaries and saltwater intrusion are very scarce. </a:t>
            </a:r>
            <a:endParaRPr sz="2200">
              <a:solidFill>
                <a:schemeClr val="dk1"/>
              </a:solidFill>
              <a:latin typeface="Montserrat"/>
              <a:ea typeface="Montserrat"/>
              <a:cs typeface="Montserrat"/>
              <a:sym typeface="Montserrat"/>
            </a:endParaRPr>
          </a:p>
          <a:p>
            <a:pPr marL="0" lvl="0" indent="0" algn="l" rtl="0">
              <a:lnSpc>
                <a:spcPct val="115000"/>
              </a:lnSpc>
              <a:spcBef>
                <a:spcPts val="1200"/>
              </a:spcBef>
              <a:spcAft>
                <a:spcPts val="1200"/>
              </a:spcAft>
              <a:buNone/>
            </a:pPr>
            <a:endParaRPr sz="2000">
              <a:solidFill>
                <a:schemeClr val="dk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grpSp>
        <p:nvGrpSpPr>
          <p:cNvPr id="180" name="Google Shape;180;p4"/>
          <p:cNvGrpSpPr/>
          <p:nvPr/>
        </p:nvGrpSpPr>
        <p:grpSpPr>
          <a:xfrm>
            <a:off x="124044" y="222430"/>
            <a:ext cx="2091914" cy="1614701"/>
            <a:chOff x="0" y="0"/>
            <a:chExt cx="2789218" cy="2152935"/>
          </a:xfrm>
        </p:grpSpPr>
        <p:sp>
          <p:nvSpPr>
            <p:cNvPr id="181" name="Google Shape;181;p4"/>
            <p:cNvSpPr/>
            <p:nvPr/>
          </p:nvSpPr>
          <p:spPr>
            <a:xfrm>
              <a:off x="77947" y="0"/>
              <a:ext cx="2711271" cy="2152935"/>
            </a:xfrm>
            <a:custGeom>
              <a:avLst/>
              <a:gdLst/>
              <a:ahLst/>
              <a:cxnLst/>
              <a:rect l="l" t="t" r="r" b="b"/>
              <a:pathLst>
                <a:path w="2276697" h="1807854" extrusionOk="0">
                  <a:moveTo>
                    <a:pt x="0" y="0"/>
                  </a:moveTo>
                  <a:lnTo>
                    <a:pt x="2276697" y="0"/>
                  </a:lnTo>
                  <a:lnTo>
                    <a:pt x="2276697" y="1807854"/>
                  </a:lnTo>
                  <a:lnTo>
                    <a:pt x="0" y="1807854"/>
                  </a:lnTo>
                  <a:close/>
                </a:path>
              </a:pathLst>
            </a:custGeom>
            <a:solidFill>
              <a:srgbClr val="EFF3F5"/>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2" name="Google Shape;182;p4"/>
            <p:cNvSpPr/>
            <p:nvPr/>
          </p:nvSpPr>
          <p:spPr>
            <a:xfrm>
              <a:off x="0" y="16706"/>
              <a:ext cx="2691816" cy="2116642"/>
            </a:xfrm>
            <a:custGeom>
              <a:avLst/>
              <a:gdLst/>
              <a:ahLst/>
              <a:cxnLst/>
              <a:rect l="l" t="t" r="r" b="b"/>
              <a:pathLst>
                <a:path w="2691816" h="2116642" extrusionOk="0">
                  <a:moveTo>
                    <a:pt x="0" y="0"/>
                  </a:moveTo>
                  <a:lnTo>
                    <a:pt x="2691816" y="0"/>
                  </a:lnTo>
                  <a:lnTo>
                    <a:pt x="2691816" y="2116642"/>
                  </a:lnTo>
                  <a:lnTo>
                    <a:pt x="0" y="2116642"/>
                  </a:lnTo>
                  <a:lnTo>
                    <a:pt x="0" y="0"/>
                  </a:lnTo>
                  <a:close/>
                </a:path>
              </a:pathLst>
            </a:custGeom>
            <a:blipFill rotWithShape="1">
              <a:blip r:embed="rId3"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183" name="Google Shape;183;p4"/>
          <p:cNvGrpSpPr/>
          <p:nvPr/>
        </p:nvGrpSpPr>
        <p:grpSpPr>
          <a:xfrm>
            <a:off x="0" y="0"/>
            <a:ext cx="2474662" cy="10287000"/>
            <a:chOff x="0" y="-1"/>
            <a:chExt cx="3299549" cy="13716000"/>
          </a:xfrm>
        </p:grpSpPr>
        <p:sp>
          <p:nvSpPr>
            <p:cNvPr id="184" name="Google Shape;184;p4"/>
            <p:cNvSpPr/>
            <p:nvPr/>
          </p:nvSpPr>
          <p:spPr>
            <a:xfrm rot="5400000">
              <a:off x="-5208225" y="5208225"/>
              <a:ext cx="13716000" cy="3299549"/>
            </a:xfrm>
            <a:custGeom>
              <a:avLst/>
              <a:gdLst/>
              <a:ahLst/>
              <a:cxnLst/>
              <a:rect l="l" t="t" r="r" b="b"/>
              <a:pathLst>
                <a:path w="13716000" h="3299549" extrusionOk="0">
                  <a:moveTo>
                    <a:pt x="0" y="0"/>
                  </a:moveTo>
                  <a:lnTo>
                    <a:pt x="13716000" y="0"/>
                  </a:lnTo>
                  <a:lnTo>
                    <a:pt x="13716000" y="3299550"/>
                  </a:lnTo>
                  <a:lnTo>
                    <a:pt x="0" y="3299550"/>
                  </a:lnTo>
                  <a:lnTo>
                    <a:pt x="0" y="0"/>
                  </a:lnTo>
                  <a:close/>
                </a:path>
              </a:pathLst>
            </a:custGeom>
            <a:blipFill rotWithShape="1">
              <a:blip r:embed="rId4"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5" name="Google Shape;185;p4"/>
            <p:cNvSpPr/>
            <p:nvPr/>
          </p:nvSpPr>
          <p:spPr>
            <a:xfrm>
              <a:off x="243339" y="296573"/>
              <a:ext cx="2711271" cy="2152935"/>
            </a:xfrm>
            <a:custGeom>
              <a:avLst/>
              <a:gdLst/>
              <a:ahLst/>
              <a:cxnLst/>
              <a:rect l="l" t="t" r="r" b="b"/>
              <a:pathLst>
                <a:path w="2276697" h="1807854" extrusionOk="0">
                  <a:moveTo>
                    <a:pt x="0" y="0"/>
                  </a:moveTo>
                  <a:lnTo>
                    <a:pt x="2276697" y="0"/>
                  </a:lnTo>
                  <a:lnTo>
                    <a:pt x="2276697" y="1807854"/>
                  </a:lnTo>
                  <a:lnTo>
                    <a:pt x="0" y="1807854"/>
                  </a:lnTo>
                  <a:close/>
                </a:path>
              </a:pathLst>
            </a:custGeom>
            <a:solidFill>
              <a:srgbClr val="EFF3F5"/>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6" name="Google Shape;186;p4"/>
            <p:cNvSpPr/>
            <p:nvPr/>
          </p:nvSpPr>
          <p:spPr>
            <a:xfrm>
              <a:off x="165392" y="313279"/>
              <a:ext cx="2691816" cy="2116642"/>
            </a:xfrm>
            <a:custGeom>
              <a:avLst/>
              <a:gdLst/>
              <a:ahLst/>
              <a:cxnLst/>
              <a:rect l="l" t="t" r="r" b="b"/>
              <a:pathLst>
                <a:path w="2691816" h="2116642" extrusionOk="0">
                  <a:moveTo>
                    <a:pt x="0" y="0"/>
                  </a:moveTo>
                  <a:lnTo>
                    <a:pt x="2691816" y="0"/>
                  </a:lnTo>
                  <a:lnTo>
                    <a:pt x="2691816" y="2116642"/>
                  </a:lnTo>
                  <a:lnTo>
                    <a:pt x="0" y="2116642"/>
                  </a:lnTo>
                  <a:lnTo>
                    <a:pt x="0" y="0"/>
                  </a:lnTo>
                  <a:close/>
                </a:path>
              </a:pathLst>
            </a:custGeom>
            <a:blipFill rotWithShape="1">
              <a:blip r:embed="rId3"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187" name="Google Shape;187;p4"/>
          <p:cNvSpPr/>
          <p:nvPr/>
        </p:nvSpPr>
        <p:spPr>
          <a:xfrm>
            <a:off x="2800243" y="874693"/>
            <a:ext cx="14459057" cy="8594044"/>
          </a:xfrm>
          <a:custGeom>
            <a:avLst/>
            <a:gdLst/>
            <a:ahLst/>
            <a:cxnLst/>
            <a:rect l="l" t="t" r="r" b="b"/>
            <a:pathLst>
              <a:path w="14459057" h="8594044" extrusionOk="0">
                <a:moveTo>
                  <a:pt x="0" y="0"/>
                </a:moveTo>
                <a:lnTo>
                  <a:pt x="14459057" y="0"/>
                </a:lnTo>
                <a:lnTo>
                  <a:pt x="14459057" y="8594044"/>
                </a:lnTo>
                <a:lnTo>
                  <a:pt x="0" y="8594044"/>
                </a:lnTo>
                <a:lnTo>
                  <a:pt x="0" y="0"/>
                </a:lnTo>
                <a:close/>
              </a:path>
            </a:pathLst>
          </a:custGeom>
          <a:blipFill rotWithShape="1">
            <a:blip r:embed="rId5"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8" name="Google Shape;188;p4"/>
          <p:cNvSpPr/>
          <p:nvPr/>
        </p:nvSpPr>
        <p:spPr>
          <a:xfrm>
            <a:off x="14727992" y="8650474"/>
            <a:ext cx="1636526" cy="1636526"/>
          </a:xfrm>
          <a:custGeom>
            <a:avLst/>
            <a:gdLst/>
            <a:ahLst/>
            <a:cxnLst/>
            <a:rect l="l" t="t" r="r" b="b"/>
            <a:pathLst>
              <a:path w="1636526" h="1636526" extrusionOk="0">
                <a:moveTo>
                  <a:pt x="0" y="0"/>
                </a:moveTo>
                <a:lnTo>
                  <a:pt x="1636525" y="0"/>
                </a:lnTo>
                <a:lnTo>
                  <a:pt x="1636525" y="1636526"/>
                </a:lnTo>
                <a:lnTo>
                  <a:pt x="0" y="1636526"/>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89" name="Google Shape;189;p4"/>
          <p:cNvSpPr/>
          <p:nvPr/>
        </p:nvSpPr>
        <p:spPr>
          <a:xfrm>
            <a:off x="12690905" y="9191625"/>
            <a:ext cx="1750467" cy="526389"/>
          </a:xfrm>
          <a:custGeom>
            <a:avLst/>
            <a:gdLst/>
            <a:ahLst/>
            <a:cxnLst/>
            <a:rect l="l" t="t" r="r" b="b"/>
            <a:pathLst>
              <a:path w="1750467" h="526389" extrusionOk="0">
                <a:moveTo>
                  <a:pt x="0" y="0"/>
                </a:moveTo>
                <a:lnTo>
                  <a:pt x="1750467" y="0"/>
                </a:lnTo>
                <a:lnTo>
                  <a:pt x="1750467" y="526389"/>
                </a:lnTo>
                <a:lnTo>
                  <a:pt x="0" y="526389"/>
                </a:lnTo>
                <a:lnTo>
                  <a:pt x="0" y="0"/>
                </a:lnTo>
                <a:close/>
              </a:path>
            </a:pathLst>
          </a:custGeom>
          <a:blipFill rotWithShape="1">
            <a:blip r:embed="rId7"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0" name="Google Shape;190;p4"/>
          <p:cNvSpPr/>
          <p:nvPr/>
        </p:nvSpPr>
        <p:spPr>
          <a:xfrm>
            <a:off x="16551758" y="8970500"/>
            <a:ext cx="1528709" cy="1080068"/>
          </a:xfrm>
          <a:custGeom>
            <a:avLst/>
            <a:gdLst/>
            <a:ahLst/>
            <a:cxnLst/>
            <a:rect l="l" t="t" r="r" b="b"/>
            <a:pathLst>
              <a:path w="1528709" h="1080068" extrusionOk="0">
                <a:moveTo>
                  <a:pt x="0" y="0"/>
                </a:moveTo>
                <a:lnTo>
                  <a:pt x="1528709" y="0"/>
                </a:lnTo>
                <a:lnTo>
                  <a:pt x="1528709" y="1080068"/>
                </a:lnTo>
                <a:lnTo>
                  <a:pt x="0" y="1080068"/>
                </a:lnTo>
                <a:lnTo>
                  <a:pt x="0" y="0"/>
                </a:lnTo>
                <a:close/>
              </a:path>
            </a:pathLst>
          </a:custGeom>
          <a:blipFill rotWithShape="1">
            <a:blip r:embed="rId8" cstate="print">
              <a:alphaModFix/>
              <a:extLst>
                <a:ext uri="{28A0092B-C50C-407E-A947-70E740481C1C}">
                  <a14:useLocalDpi xmlns:a14="http://schemas.microsoft.com/office/drawing/2010/main"/>
                </a:ext>
              </a:extLst>
            </a:blip>
            <a:stretch>
              <a:fillRect t="-5299" r="-9321" b="-5298"/>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1" name="Google Shape;191;p4"/>
          <p:cNvSpPr txBox="1"/>
          <p:nvPr/>
        </p:nvSpPr>
        <p:spPr>
          <a:xfrm>
            <a:off x="2964986" y="146230"/>
            <a:ext cx="14129570" cy="67945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4000" b="1">
                <a:solidFill>
                  <a:srgbClr val="1E355E"/>
                </a:solidFill>
                <a:latin typeface="Montserrat"/>
                <a:ea typeface="Montserrat"/>
                <a:cs typeface="Montserrat"/>
                <a:sym typeface="Montserrat"/>
              </a:rPr>
              <a:t>Adaptation Measures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grpSp>
        <p:nvGrpSpPr>
          <p:cNvPr id="196" name="Google Shape;196;p5"/>
          <p:cNvGrpSpPr/>
          <p:nvPr/>
        </p:nvGrpSpPr>
        <p:grpSpPr>
          <a:xfrm>
            <a:off x="0" y="0"/>
            <a:ext cx="2474662" cy="10287000"/>
            <a:chOff x="0" y="-1"/>
            <a:chExt cx="3299549" cy="13716000"/>
          </a:xfrm>
        </p:grpSpPr>
        <p:sp>
          <p:nvSpPr>
            <p:cNvPr id="197" name="Google Shape;197;p5"/>
            <p:cNvSpPr/>
            <p:nvPr/>
          </p:nvSpPr>
          <p:spPr>
            <a:xfrm rot="5400000">
              <a:off x="-5208225" y="5208225"/>
              <a:ext cx="13716000" cy="3299549"/>
            </a:xfrm>
            <a:custGeom>
              <a:avLst/>
              <a:gdLst/>
              <a:ahLst/>
              <a:cxnLst/>
              <a:rect l="l" t="t" r="r" b="b"/>
              <a:pathLst>
                <a:path w="13716000" h="3299549" extrusionOk="0">
                  <a:moveTo>
                    <a:pt x="0" y="0"/>
                  </a:moveTo>
                  <a:lnTo>
                    <a:pt x="13716000" y="0"/>
                  </a:lnTo>
                  <a:lnTo>
                    <a:pt x="13716000" y="3299550"/>
                  </a:lnTo>
                  <a:lnTo>
                    <a:pt x="0" y="3299550"/>
                  </a:lnTo>
                  <a:lnTo>
                    <a:pt x="0" y="0"/>
                  </a:lnTo>
                  <a:close/>
                </a:path>
              </a:pathLst>
            </a:custGeom>
            <a:blipFill rotWithShape="1">
              <a:blip r:embed="rId3"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8" name="Google Shape;198;p5"/>
            <p:cNvSpPr/>
            <p:nvPr/>
          </p:nvSpPr>
          <p:spPr>
            <a:xfrm>
              <a:off x="243339" y="296573"/>
              <a:ext cx="2711271" cy="2152935"/>
            </a:xfrm>
            <a:custGeom>
              <a:avLst/>
              <a:gdLst/>
              <a:ahLst/>
              <a:cxnLst/>
              <a:rect l="l" t="t" r="r" b="b"/>
              <a:pathLst>
                <a:path w="2276697" h="1807854" extrusionOk="0">
                  <a:moveTo>
                    <a:pt x="0" y="0"/>
                  </a:moveTo>
                  <a:lnTo>
                    <a:pt x="2276697" y="0"/>
                  </a:lnTo>
                  <a:lnTo>
                    <a:pt x="2276697" y="1807854"/>
                  </a:lnTo>
                  <a:lnTo>
                    <a:pt x="0" y="1807854"/>
                  </a:lnTo>
                  <a:close/>
                </a:path>
              </a:pathLst>
            </a:custGeom>
            <a:solidFill>
              <a:srgbClr val="EFF3F5"/>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9" name="Google Shape;199;p5"/>
            <p:cNvSpPr/>
            <p:nvPr/>
          </p:nvSpPr>
          <p:spPr>
            <a:xfrm>
              <a:off x="165392" y="313279"/>
              <a:ext cx="2691816" cy="2116642"/>
            </a:xfrm>
            <a:custGeom>
              <a:avLst/>
              <a:gdLst/>
              <a:ahLst/>
              <a:cxnLst/>
              <a:rect l="l" t="t" r="r" b="b"/>
              <a:pathLst>
                <a:path w="2691816" h="2116642" extrusionOk="0">
                  <a:moveTo>
                    <a:pt x="0" y="0"/>
                  </a:moveTo>
                  <a:lnTo>
                    <a:pt x="2691816" y="0"/>
                  </a:lnTo>
                  <a:lnTo>
                    <a:pt x="2691816" y="2116642"/>
                  </a:lnTo>
                  <a:lnTo>
                    <a:pt x="0" y="2116642"/>
                  </a:lnTo>
                  <a:lnTo>
                    <a:pt x="0" y="0"/>
                  </a:lnTo>
                  <a:close/>
                </a:path>
              </a:pathLst>
            </a:custGeom>
            <a:blipFill rotWithShape="1">
              <a:blip r:embed="rId4"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200" name="Google Shape;200;p5"/>
          <p:cNvSpPr/>
          <p:nvPr/>
        </p:nvSpPr>
        <p:spPr>
          <a:xfrm>
            <a:off x="2709505" y="242232"/>
            <a:ext cx="13843885" cy="5678506"/>
          </a:xfrm>
          <a:custGeom>
            <a:avLst/>
            <a:gdLst/>
            <a:ahLst/>
            <a:cxnLst/>
            <a:rect l="l" t="t" r="r" b="b"/>
            <a:pathLst>
              <a:path w="13843885" h="5678506" extrusionOk="0">
                <a:moveTo>
                  <a:pt x="0" y="0"/>
                </a:moveTo>
                <a:lnTo>
                  <a:pt x="13843885" y="0"/>
                </a:lnTo>
                <a:lnTo>
                  <a:pt x="13843885" y="5678506"/>
                </a:lnTo>
                <a:lnTo>
                  <a:pt x="0" y="5678506"/>
                </a:lnTo>
                <a:lnTo>
                  <a:pt x="0" y="0"/>
                </a:lnTo>
                <a:close/>
              </a:path>
            </a:pathLst>
          </a:custGeom>
          <a:blipFill rotWithShape="1">
            <a:blip r:embed="rId5"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1" name="Google Shape;201;p5"/>
          <p:cNvSpPr/>
          <p:nvPr/>
        </p:nvSpPr>
        <p:spPr>
          <a:xfrm>
            <a:off x="2709505" y="5882638"/>
            <a:ext cx="13843885" cy="3571099"/>
          </a:xfrm>
          <a:custGeom>
            <a:avLst/>
            <a:gdLst/>
            <a:ahLst/>
            <a:cxnLst/>
            <a:rect l="l" t="t" r="r" b="b"/>
            <a:pathLst>
              <a:path w="13843885" h="3571099" extrusionOk="0">
                <a:moveTo>
                  <a:pt x="0" y="0"/>
                </a:moveTo>
                <a:lnTo>
                  <a:pt x="13843885" y="0"/>
                </a:lnTo>
                <a:lnTo>
                  <a:pt x="13843885" y="3571099"/>
                </a:lnTo>
                <a:lnTo>
                  <a:pt x="0" y="3571099"/>
                </a:lnTo>
                <a:lnTo>
                  <a:pt x="0" y="0"/>
                </a:lnTo>
                <a:close/>
              </a:path>
            </a:pathLst>
          </a:custGeom>
          <a:blipFill rotWithShape="1">
            <a:blip r:embed="rId6"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2" name="Google Shape;202;p5"/>
          <p:cNvSpPr/>
          <p:nvPr/>
        </p:nvSpPr>
        <p:spPr>
          <a:xfrm>
            <a:off x="14631114" y="8869741"/>
            <a:ext cx="1636526" cy="1636526"/>
          </a:xfrm>
          <a:custGeom>
            <a:avLst/>
            <a:gdLst/>
            <a:ahLst/>
            <a:cxnLst/>
            <a:rect l="l" t="t" r="r" b="b"/>
            <a:pathLst>
              <a:path w="1636526" h="1636526" extrusionOk="0">
                <a:moveTo>
                  <a:pt x="0" y="0"/>
                </a:moveTo>
                <a:lnTo>
                  <a:pt x="1636526" y="0"/>
                </a:lnTo>
                <a:lnTo>
                  <a:pt x="1636526" y="1636526"/>
                </a:lnTo>
                <a:lnTo>
                  <a:pt x="0" y="1636526"/>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3" name="Google Shape;203;p5"/>
          <p:cNvSpPr/>
          <p:nvPr/>
        </p:nvSpPr>
        <p:spPr>
          <a:xfrm>
            <a:off x="12596529" y="9424809"/>
            <a:ext cx="1750467" cy="526389"/>
          </a:xfrm>
          <a:custGeom>
            <a:avLst/>
            <a:gdLst/>
            <a:ahLst/>
            <a:cxnLst/>
            <a:rect l="l" t="t" r="r" b="b"/>
            <a:pathLst>
              <a:path w="1750467" h="526389" extrusionOk="0">
                <a:moveTo>
                  <a:pt x="0" y="0"/>
                </a:moveTo>
                <a:lnTo>
                  <a:pt x="1750467" y="0"/>
                </a:lnTo>
                <a:lnTo>
                  <a:pt x="1750467" y="526390"/>
                </a:lnTo>
                <a:lnTo>
                  <a:pt x="0" y="526390"/>
                </a:lnTo>
                <a:lnTo>
                  <a:pt x="0" y="0"/>
                </a:lnTo>
                <a:close/>
              </a:path>
            </a:pathLst>
          </a:custGeom>
          <a:blipFill rotWithShape="1">
            <a:blip r:embed="rId8"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4" name="Google Shape;204;p5"/>
          <p:cNvSpPr/>
          <p:nvPr/>
        </p:nvSpPr>
        <p:spPr>
          <a:xfrm>
            <a:off x="16553390" y="9172575"/>
            <a:ext cx="1528709" cy="1080068"/>
          </a:xfrm>
          <a:custGeom>
            <a:avLst/>
            <a:gdLst/>
            <a:ahLst/>
            <a:cxnLst/>
            <a:rect l="l" t="t" r="r" b="b"/>
            <a:pathLst>
              <a:path w="1528709" h="1080068" extrusionOk="0">
                <a:moveTo>
                  <a:pt x="0" y="0"/>
                </a:moveTo>
                <a:lnTo>
                  <a:pt x="1528709" y="0"/>
                </a:lnTo>
                <a:lnTo>
                  <a:pt x="1528709" y="1080068"/>
                </a:lnTo>
                <a:lnTo>
                  <a:pt x="0" y="1080068"/>
                </a:lnTo>
                <a:lnTo>
                  <a:pt x="0" y="0"/>
                </a:lnTo>
                <a:close/>
              </a:path>
            </a:pathLst>
          </a:custGeom>
          <a:blipFill rotWithShape="1">
            <a:blip r:embed="rId9" cstate="print">
              <a:alphaModFix/>
              <a:extLst>
                <a:ext uri="{28A0092B-C50C-407E-A947-70E740481C1C}">
                  <a14:useLocalDpi xmlns:a14="http://schemas.microsoft.com/office/drawing/2010/main"/>
                </a:ext>
              </a:extLst>
            </a:blip>
            <a:stretch>
              <a:fillRect t="-5299" r="-9321" b="-5298"/>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grpSp>
        <p:nvGrpSpPr>
          <p:cNvPr id="209" name="Google Shape;209;p6"/>
          <p:cNvGrpSpPr/>
          <p:nvPr/>
        </p:nvGrpSpPr>
        <p:grpSpPr>
          <a:xfrm>
            <a:off x="0" y="0"/>
            <a:ext cx="2474662" cy="10287000"/>
            <a:chOff x="0" y="-1"/>
            <a:chExt cx="3299549" cy="13716000"/>
          </a:xfrm>
        </p:grpSpPr>
        <p:sp>
          <p:nvSpPr>
            <p:cNvPr id="210" name="Google Shape;210;p6"/>
            <p:cNvSpPr/>
            <p:nvPr/>
          </p:nvSpPr>
          <p:spPr>
            <a:xfrm rot="5400000">
              <a:off x="-5208225" y="5208225"/>
              <a:ext cx="13716000" cy="3299549"/>
            </a:xfrm>
            <a:custGeom>
              <a:avLst/>
              <a:gdLst/>
              <a:ahLst/>
              <a:cxnLst/>
              <a:rect l="l" t="t" r="r" b="b"/>
              <a:pathLst>
                <a:path w="13716000" h="3299549" extrusionOk="0">
                  <a:moveTo>
                    <a:pt x="0" y="0"/>
                  </a:moveTo>
                  <a:lnTo>
                    <a:pt x="13716000" y="0"/>
                  </a:lnTo>
                  <a:lnTo>
                    <a:pt x="13716000" y="3299550"/>
                  </a:lnTo>
                  <a:lnTo>
                    <a:pt x="0" y="3299550"/>
                  </a:lnTo>
                  <a:lnTo>
                    <a:pt x="0" y="0"/>
                  </a:lnTo>
                  <a:close/>
                </a:path>
              </a:pathLst>
            </a:custGeom>
            <a:blipFill rotWithShape="1">
              <a:blip r:embed="rId3"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1" name="Google Shape;211;p6"/>
            <p:cNvSpPr/>
            <p:nvPr/>
          </p:nvSpPr>
          <p:spPr>
            <a:xfrm>
              <a:off x="243339" y="296573"/>
              <a:ext cx="2711271" cy="2152935"/>
            </a:xfrm>
            <a:custGeom>
              <a:avLst/>
              <a:gdLst/>
              <a:ahLst/>
              <a:cxnLst/>
              <a:rect l="l" t="t" r="r" b="b"/>
              <a:pathLst>
                <a:path w="2276697" h="1807854" extrusionOk="0">
                  <a:moveTo>
                    <a:pt x="0" y="0"/>
                  </a:moveTo>
                  <a:lnTo>
                    <a:pt x="2276697" y="0"/>
                  </a:lnTo>
                  <a:lnTo>
                    <a:pt x="2276697" y="1807854"/>
                  </a:lnTo>
                  <a:lnTo>
                    <a:pt x="0" y="1807854"/>
                  </a:lnTo>
                  <a:close/>
                </a:path>
              </a:pathLst>
            </a:custGeom>
            <a:solidFill>
              <a:srgbClr val="EFF3F5"/>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2" name="Google Shape;212;p6"/>
            <p:cNvSpPr/>
            <p:nvPr/>
          </p:nvSpPr>
          <p:spPr>
            <a:xfrm>
              <a:off x="165392" y="313279"/>
              <a:ext cx="2691816" cy="2116642"/>
            </a:xfrm>
            <a:custGeom>
              <a:avLst/>
              <a:gdLst/>
              <a:ahLst/>
              <a:cxnLst/>
              <a:rect l="l" t="t" r="r" b="b"/>
              <a:pathLst>
                <a:path w="2691816" h="2116642" extrusionOk="0">
                  <a:moveTo>
                    <a:pt x="0" y="0"/>
                  </a:moveTo>
                  <a:lnTo>
                    <a:pt x="2691816" y="0"/>
                  </a:lnTo>
                  <a:lnTo>
                    <a:pt x="2691816" y="2116642"/>
                  </a:lnTo>
                  <a:lnTo>
                    <a:pt x="0" y="2116642"/>
                  </a:lnTo>
                  <a:lnTo>
                    <a:pt x="0" y="0"/>
                  </a:lnTo>
                  <a:close/>
                </a:path>
              </a:pathLst>
            </a:custGeom>
            <a:blipFill rotWithShape="1">
              <a:blip r:embed="rId4"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213" name="Google Shape;213;p6"/>
          <p:cNvSpPr/>
          <p:nvPr/>
        </p:nvSpPr>
        <p:spPr>
          <a:xfrm>
            <a:off x="10722912" y="2637265"/>
            <a:ext cx="6659875" cy="4540907"/>
          </a:xfrm>
          <a:custGeom>
            <a:avLst/>
            <a:gdLst/>
            <a:ahLst/>
            <a:cxnLst/>
            <a:rect l="l" t="t" r="r" b="b"/>
            <a:pathLst>
              <a:path w="6659875" h="4540907" extrusionOk="0">
                <a:moveTo>
                  <a:pt x="0" y="0"/>
                </a:moveTo>
                <a:lnTo>
                  <a:pt x="6659875" y="0"/>
                </a:lnTo>
                <a:lnTo>
                  <a:pt x="6659875" y="4540907"/>
                </a:lnTo>
                <a:lnTo>
                  <a:pt x="0" y="4540907"/>
                </a:lnTo>
                <a:lnTo>
                  <a:pt x="0" y="0"/>
                </a:lnTo>
                <a:close/>
              </a:path>
            </a:pathLst>
          </a:custGeom>
          <a:blipFill rotWithShape="1">
            <a:blip r:embed="rId5"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4" name="Google Shape;214;p6"/>
          <p:cNvSpPr txBox="1"/>
          <p:nvPr/>
        </p:nvSpPr>
        <p:spPr>
          <a:xfrm>
            <a:off x="3010818" y="762000"/>
            <a:ext cx="14703555" cy="537844"/>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3200" b="1">
                <a:solidFill>
                  <a:srgbClr val="1E355E"/>
                </a:solidFill>
                <a:latin typeface="Montserrat"/>
                <a:ea typeface="Montserrat"/>
                <a:cs typeface="Montserrat"/>
                <a:sym typeface="Montserrat"/>
              </a:rPr>
              <a:t>Sea level rise and World Heritage Sites: the case of the Wadden Sea</a:t>
            </a:r>
            <a:endParaRPr/>
          </a:p>
        </p:txBody>
      </p:sp>
      <p:sp>
        <p:nvSpPr>
          <p:cNvPr id="215" name="Google Shape;215;p6"/>
          <p:cNvSpPr txBox="1"/>
          <p:nvPr/>
        </p:nvSpPr>
        <p:spPr>
          <a:xfrm>
            <a:off x="3010825" y="2526200"/>
            <a:ext cx="7712100" cy="6440225"/>
          </a:xfrm>
          <a:prstGeom prst="rect">
            <a:avLst/>
          </a:prstGeom>
          <a:noFill/>
          <a:ln>
            <a:noFill/>
          </a:ln>
        </p:spPr>
        <p:txBody>
          <a:bodyPr spcFirstLastPara="1" wrap="square" lIns="0" tIns="0" rIns="0" bIns="0" anchor="t" anchorCtr="0">
            <a:spAutoFit/>
          </a:bodyPr>
          <a:lstStyle/>
          <a:p>
            <a:pPr marL="0" marR="0" lvl="0" indent="0" algn="l" rtl="0">
              <a:lnSpc>
                <a:spcPct val="155000"/>
              </a:lnSpc>
              <a:spcBef>
                <a:spcPts val="0"/>
              </a:spcBef>
              <a:spcAft>
                <a:spcPts val="0"/>
              </a:spcAft>
              <a:buNone/>
            </a:pPr>
            <a:r>
              <a:rPr lang="en-US" sz="2000" b="1" dirty="0" err="1">
                <a:solidFill>
                  <a:srgbClr val="1E355E"/>
                </a:solidFill>
                <a:latin typeface="Montserrat"/>
                <a:ea typeface="Montserrat"/>
                <a:cs typeface="Montserrat"/>
                <a:sym typeface="Montserrat"/>
              </a:rPr>
              <a:t>Wadden</a:t>
            </a:r>
            <a:r>
              <a:rPr lang="en-US" sz="2000" b="1" dirty="0">
                <a:solidFill>
                  <a:srgbClr val="1E355E"/>
                </a:solidFill>
                <a:latin typeface="Montserrat"/>
                <a:ea typeface="Montserrat"/>
                <a:cs typeface="Montserrat"/>
                <a:sym typeface="Montserrat"/>
              </a:rPr>
              <a:t> Sea</a:t>
            </a:r>
            <a:endParaRPr sz="2000" dirty="0">
              <a:latin typeface="Montserrat"/>
              <a:ea typeface="Montserrat"/>
              <a:cs typeface="Montserrat"/>
              <a:sym typeface="Montserrat"/>
            </a:endParaRPr>
          </a:p>
          <a:p>
            <a:pPr marL="539759" marR="0" lvl="1" indent="-238130" algn="l" rtl="0">
              <a:lnSpc>
                <a:spcPct val="155000"/>
              </a:lnSpc>
              <a:spcBef>
                <a:spcPts val="0"/>
              </a:spcBef>
              <a:spcAft>
                <a:spcPts val="0"/>
              </a:spcAft>
              <a:buClr>
                <a:srgbClr val="1E355E"/>
              </a:buClr>
              <a:buSzPts val="2000"/>
              <a:buFont typeface="Montserrat"/>
              <a:buChar char="•"/>
            </a:pPr>
            <a:r>
              <a:rPr lang="en-US" sz="2000" i="0" u="none" strike="noStrike" cap="none" dirty="0">
                <a:solidFill>
                  <a:srgbClr val="1E355E"/>
                </a:solidFill>
                <a:latin typeface="Montserrat"/>
                <a:ea typeface="Montserrat"/>
                <a:cs typeface="Montserrat"/>
                <a:sym typeface="Montserrat"/>
              </a:rPr>
              <a:t>Largest unbroken intertidal ecosystem</a:t>
            </a:r>
            <a:endParaRPr sz="2000" dirty="0">
              <a:latin typeface="Montserrat"/>
              <a:ea typeface="Montserrat"/>
              <a:cs typeface="Montserrat"/>
              <a:sym typeface="Montserrat"/>
            </a:endParaRPr>
          </a:p>
          <a:p>
            <a:pPr marL="539759" marR="0" lvl="1" indent="-238130" algn="l" rtl="0">
              <a:lnSpc>
                <a:spcPct val="155000"/>
              </a:lnSpc>
              <a:spcBef>
                <a:spcPts val="0"/>
              </a:spcBef>
              <a:spcAft>
                <a:spcPts val="0"/>
              </a:spcAft>
              <a:buClr>
                <a:srgbClr val="1E355E"/>
              </a:buClr>
              <a:buSzPts val="2000"/>
              <a:buFont typeface="Montserrat"/>
              <a:buChar char="•"/>
            </a:pPr>
            <a:r>
              <a:rPr lang="en-US" sz="2000" i="0" u="none" strike="noStrike" cap="none" dirty="0">
                <a:solidFill>
                  <a:srgbClr val="1E355E"/>
                </a:solidFill>
                <a:latin typeface="Montserrat"/>
                <a:ea typeface="Montserrat"/>
                <a:cs typeface="Montserrat"/>
                <a:sym typeface="Montserrat"/>
              </a:rPr>
              <a:t>Spans Denmark, Germany, and the Netherlands</a:t>
            </a:r>
            <a:endParaRPr sz="2000" dirty="0">
              <a:latin typeface="Montserrat"/>
              <a:ea typeface="Montserrat"/>
              <a:cs typeface="Montserrat"/>
              <a:sym typeface="Montserrat"/>
            </a:endParaRPr>
          </a:p>
          <a:p>
            <a:pPr marL="539759" marR="0" lvl="1" indent="-238130" algn="l" rtl="0">
              <a:lnSpc>
                <a:spcPct val="155000"/>
              </a:lnSpc>
              <a:spcBef>
                <a:spcPts val="0"/>
              </a:spcBef>
              <a:spcAft>
                <a:spcPts val="0"/>
              </a:spcAft>
              <a:buClr>
                <a:srgbClr val="1E355E"/>
              </a:buClr>
              <a:buSzPts val="2000"/>
              <a:buFont typeface="Montserrat"/>
              <a:buChar char="•"/>
            </a:pPr>
            <a:r>
              <a:rPr lang="en-US" sz="2000" i="0" u="none" strike="noStrike" cap="none" dirty="0">
                <a:solidFill>
                  <a:srgbClr val="1E355E"/>
                </a:solidFill>
                <a:latin typeface="Montserrat"/>
                <a:ea typeface="Montserrat"/>
                <a:cs typeface="Montserrat"/>
                <a:sym typeface="Montserrat"/>
              </a:rPr>
              <a:t>Includes tidal channels, mudflats, salt marshes, diverse wildlife habitats</a:t>
            </a:r>
            <a:endParaRPr sz="2000" dirty="0">
              <a:latin typeface="Montserrat"/>
              <a:ea typeface="Montserrat"/>
              <a:cs typeface="Montserrat"/>
              <a:sym typeface="Montserrat"/>
            </a:endParaRPr>
          </a:p>
          <a:p>
            <a:pPr marL="0" marR="0" lvl="0" indent="0" algn="l" rtl="0">
              <a:lnSpc>
                <a:spcPct val="155000"/>
              </a:lnSpc>
              <a:spcBef>
                <a:spcPts val="0"/>
              </a:spcBef>
              <a:spcAft>
                <a:spcPts val="0"/>
              </a:spcAft>
              <a:buNone/>
            </a:pPr>
            <a:endParaRPr sz="2500" dirty="0">
              <a:solidFill>
                <a:srgbClr val="1E355E"/>
              </a:solidFill>
              <a:latin typeface="Montserrat"/>
              <a:ea typeface="Montserrat"/>
              <a:cs typeface="Montserrat"/>
              <a:sym typeface="Montserrat"/>
            </a:endParaRPr>
          </a:p>
          <a:p>
            <a:pPr marL="0" marR="0" lvl="0" indent="0" algn="l" rtl="0">
              <a:lnSpc>
                <a:spcPct val="155000"/>
              </a:lnSpc>
              <a:spcBef>
                <a:spcPts val="0"/>
              </a:spcBef>
              <a:spcAft>
                <a:spcPts val="0"/>
              </a:spcAft>
              <a:buNone/>
            </a:pPr>
            <a:r>
              <a:rPr lang="en-US" sz="2000" b="1" dirty="0">
                <a:solidFill>
                  <a:srgbClr val="1E355E"/>
                </a:solidFill>
                <a:latin typeface="Montserrat"/>
                <a:ea typeface="Montserrat"/>
                <a:cs typeface="Montserrat"/>
                <a:sym typeface="Montserrat"/>
              </a:rPr>
              <a:t>Rising sea levels  for all the scenarios</a:t>
            </a:r>
            <a:endParaRPr sz="2000" dirty="0">
              <a:latin typeface="Montserrat"/>
              <a:ea typeface="Montserrat"/>
              <a:cs typeface="Montserrat"/>
              <a:sym typeface="Montserrat"/>
            </a:endParaRPr>
          </a:p>
          <a:p>
            <a:pPr marL="539759" marR="0" lvl="1" indent="-238130" algn="l" rtl="0">
              <a:lnSpc>
                <a:spcPct val="155000"/>
              </a:lnSpc>
              <a:spcBef>
                <a:spcPts val="0"/>
              </a:spcBef>
              <a:spcAft>
                <a:spcPts val="0"/>
              </a:spcAft>
              <a:buClr>
                <a:srgbClr val="1E355E"/>
              </a:buClr>
              <a:buSzPts val="2000"/>
              <a:buFont typeface="Montserrat"/>
              <a:buChar char="•"/>
            </a:pPr>
            <a:r>
              <a:rPr lang="en-US" sz="2000" i="0" u="none" strike="noStrike" cap="none" dirty="0">
                <a:solidFill>
                  <a:srgbClr val="1E355E"/>
                </a:solidFill>
                <a:latin typeface="Montserrat"/>
                <a:ea typeface="Montserrat"/>
                <a:cs typeface="Montserrat"/>
                <a:sym typeface="Montserrat"/>
              </a:rPr>
              <a:t>Flooding, erosion, saltwater intrusion</a:t>
            </a:r>
            <a:endParaRPr sz="2000" dirty="0">
              <a:latin typeface="Montserrat"/>
              <a:ea typeface="Montserrat"/>
              <a:cs typeface="Montserrat"/>
              <a:sym typeface="Montserrat"/>
            </a:endParaRPr>
          </a:p>
          <a:p>
            <a:pPr marL="539759" marR="0" lvl="1" indent="-238130" algn="l" rtl="0">
              <a:lnSpc>
                <a:spcPct val="155000"/>
              </a:lnSpc>
              <a:spcBef>
                <a:spcPts val="0"/>
              </a:spcBef>
              <a:spcAft>
                <a:spcPts val="0"/>
              </a:spcAft>
              <a:buClr>
                <a:srgbClr val="1E355E"/>
              </a:buClr>
              <a:buSzPts val="2000"/>
              <a:buFont typeface="Montserrat"/>
              <a:buChar char="•"/>
            </a:pPr>
            <a:r>
              <a:rPr lang="en-US" sz="2000" i="0" u="none" strike="noStrike" cap="none" dirty="0">
                <a:solidFill>
                  <a:srgbClr val="1E355E"/>
                </a:solidFill>
                <a:latin typeface="Montserrat"/>
                <a:ea typeface="Montserrat"/>
                <a:cs typeface="Montserrat"/>
                <a:sym typeface="Montserrat"/>
              </a:rPr>
              <a:t>Projected SL changes could shift ecosystem from tidal flats to deep, lagoon-like systems</a:t>
            </a:r>
            <a:endParaRPr sz="2000" dirty="0">
              <a:latin typeface="Montserrat"/>
              <a:ea typeface="Montserrat"/>
              <a:cs typeface="Montserrat"/>
              <a:sym typeface="Montserrat"/>
            </a:endParaRPr>
          </a:p>
          <a:p>
            <a:pPr marL="539759" marR="0" lvl="1" indent="-238130" algn="l" rtl="0">
              <a:lnSpc>
                <a:spcPct val="155000"/>
              </a:lnSpc>
              <a:spcBef>
                <a:spcPts val="0"/>
              </a:spcBef>
              <a:spcAft>
                <a:spcPts val="0"/>
              </a:spcAft>
              <a:buClr>
                <a:srgbClr val="1E355E"/>
              </a:buClr>
              <a:buSzPts val="2000"/>
              <a:buFont typeface="Montserrat"/>
              <a:buChar char="•"/>
            </a:pPr>
            <a:r>
              <a:rPr lang="en-US" sz="2000" i="0" u="none" strike="noStrike" cap="none" dirty="0">
                <a:solidFill>
                  <a:srgbClr val="1E355E"/>
                </a:solidFill>
                <a:latin typeface="Montserrat"/>
                <a:ea typeface="Montserrat"/>
                <a:cs typeface="Montserrat"/>
                <a:sym typeface="Montserrat"/>
              </a:rPr>
              <a:t>Potential biodiversity loss </a:t>
            </a:r>
            <a:endParaRPr sz="2000" dirty="0">
              <a:latin typeface="Montserrat"/>
              <a:ea typeface="Montserrat"/>
              <a:cs typeface="Montserrat"/>
              <a:sym typeface="Montserrat"/>
            </a:endParaRPr>
          </a:p>
          <a:p>
            <a:pPr marL="539759" marR="0" lvl="1" indent="-238130" algn="l" rtl="0">
              <a:lnSpc>
                <a:spcPct val="155000"/>
              </a:lnSpc>
              <a:spcBef>
                <a:spcPts val="0"/>
              </a:spcBef>
              <a:spcAft>
                <a:spcPts val="0"/>
              </a:spcAft>
              <a:buClr>
                <a:srgbClr val="1E355E"/>
              </a:buClr>
              <a:buSzPts val="2000"/>
              <a:buFont typeface="Montserrat"/>
              <a:buChar char="•"/>
            </a:pPr>
            <a:r>
              <a:rPr lang="en-US" sz="2000" i="0" u="none" strike="noStrike" cap="none" dirty="0">
                <a:solidFill>
                  <a:srgbClr val="1E355E"/>
                </a:solidFill>
                <a:latin typeface="Montserrat"/>
                <a:ea typeface="Montserrat"/>
                <a:cs typeface="Montserrat"/>
                <a:sym typeface="Montserrat"/>
              </a:rPr>
              <a:t>Disturbance in sediment balance</a:t>
            </a:r>
            <a:endParaRPr sz="2000" dirty="0">
              <a:latin typeface="Montserrat"/>
              <a:ea typeface="Montserrat"/>
              <a:cs typeface="Montserrat"/>
              <a:sym typeface="Montserrat"/>
            </a:endParaRPr>
          </a:p>
          <a:p>
            <a:pPr marL="0" marR="0" lvl="0" indent="0" algn="just" rtl="0">
              <a:lnSpc>
                <a:spcPct val="155000"/>
              </a:lnSpc>
              <a:spcBef>
                <a:spcPts val="0"/>
              </a:spcBef>
              <a:spcAft>
                <a:spcPts val="0"/>
              </a:spcAft>
              <a:buNone/>
            </a:pPr>
            <a:endParaRPr sz="2500" dirty="0">
              <a:solidFill>
                <a:srgbClr val="1E355E"/>
              </a:solidFill>
              <a:latin typeface="Montserrat"/>
              <a:ea typeface="Montserrat"/>
              <a:cs typeface="Montserrat"/>
              <a:sym typeface="Montserrat"/>
            </a:endParaRPr>
          </a:p>
        </p:txBody>
      </p:sp>
      <p:sp>
        <p:nvSpPr>
          <p:cNvPr id="216" name="Google Shape;216;p6"/>
          <p:cNvSpPr/>
          <p:nvPr/>
        </p:nvSpPr>
        <p:spPr>
          <a:xfrm>
            <a:off x="14727992" y="8650474"/>
            <a:ext cx="1636526" cy="1636526"/>
          </a:xfrm>
          <a:custGeom>
            <a:avLst/>
            <a:gdLst/>
            <a:ahLst/>
            <a:cxnLst/>
            <a:rect l="l" t="t" r="r" b="b"/>
            <a:pathLst>
              <a:path w="1636526" h="1636526" extrusionOk="0">
                <a:moveTo>
                  <a:pt x="0" y="0"/>
                </a:moveTo>
                <a:lnTo>
                  <a:pt x="1636525" y="0"/>
                </a:lnTo>
                <a:lnTo>
                  <a:pt x="1636525" y="1636526"/>
                </a:lnTo>
                <a:lnTo>
                  <a:pt x="0" y="1636526"/>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7" name="Google Shape;217;p6"/>
          <p:cNvSpPr/>
          <p:nvPr/>
        </p:nvSpPr>
        <p:spPr>
          <a:xfrm>
            <a:off x="12690905" y="9191625"/>
            <a:ext cx="1750467" cy="526389"/>
          </a:xfrm>
          <a:custGeom>
            <a:avLst/>
            <a:gdLst/>
            <a:ahLst/>
            <a:cxnLst/>
            <a:rect l="l" t="t" r="r" b="b"/>
            <a:pathLst>
              <a:path w="1750467" h="526389" extrusionOk="0">
                <a:moveTo>
                  <a:pt x="0" y="0"/>
                </a:moveTo>
                <a:lnTo>
                  <a:pt x="1750467" y="0"/>
                </a:lnTo>
                <a:lnTo>
                  <a:pt x="1750467" y="526389"/>
                </a:lnTo>
                <a:lnTo>
                  <a:pt x="0" y="526389"/>
                </a:lnTo>
                <a:lnTo>
                  <a:pt x="0" y="0"/>
                </a:lnTo>
                <a:close/>
              </a:path>
            </a:pathLst>
          </a:custGeom>
          <a:blipFill rotWithShape="1">
            <a:blip r:embed="rId7"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8" name="Google Shape;218;p6"/>
          <p:cNvSpPr/>
          <p:nvPr/>
        </p:nvSpPr>
        <p:spPr>
          <a:xfrm>
            <a:off x="16551758" y="8970500"/>
            <a:ext cx="1528709" cy="1080068"/>
          </a:xfrm>
          <a:custGeom>
            <a:avLst/>
            <a:gdLst/>
            <a:ahLst/>
            <a:cxnLst/>
            <a:rect l="l" t="t" r="r" b="b"/>
            <a:pathLst>
              <a:path w="1528709" h="1080068" extrusionOk="0">
                <a:moveTo>
                  <a:pt x="0" y="0"/>
                </a:moveTo>
                <a:lnTo>
                  <a:pt x="1528709" y="0"/>
                </a:lnTo>
                <a:lnTo>
                  <a:pt x="1528709" y="1080068"/>
                </a:lnTo>
                <a:lnTo>
                  <a:pt x="0" y="1080068"/>
                </a:lnTo>
                <a:lnTo>
                  <a:pt x="0" y="0"/>
                </a:lnTo>
                <a:close/>
              </a:path>
            </a:pathLst>
          </a:custGeom>
          <a:blipFill rotWithShape="1">
            <a:blip r:embed="rId8" cstate="print">
              <a:alphaModFix/>
              <a:extLst>
                <a:ext uri="{28A0092B-C50C-407E-A947-70E740481C1C}">
                  <a14:useLocalDpi xmlns:a14="http://schemas.microsoft.com/office/drawing/2010/main"/>
                </a:ext>
              </a:extLst>
            </a:blip>
            <a:stretch>
              <a:fillRect t="-5299" r="-9321" b="-5298"/>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7"/>
          <p:cNvSpPr/>
          <p:nvPr/>
        </p:nvSpPr>
        <p:spPr>
          <a:xfrm>
            <a:off x="14727992" y="8650474"/>
            <a:ext cx="1636526" cy="1636526"/>
          </a:xfrm>
          <a:custGeom>
            <a:avLst/>
            <a:gdLst/>
            <a:ahLst/>
            <a:cxnLst/>
            <a:rect l="l" t="t" r="r" b="b"/>
            <a:pathLst>
              <a:path w="1636526" h="1636526" extrusionOk="0">
                <a:moveTo>
                  <a:pt x="0" y="0"/>
                </a:moveTo>
                <a:lnTo>
                  <a:pt x="1636525" y="0"/>
                </a:lnTo>
                <a:lnTo>
                  <a:pt x="1636525" y="1636526"/>
                </a:lnTo>
                <a:lnTo>
                  <a:pt x="0" y="1636526"/>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4" name="Google Shape;224;p7"/>
          <p:cNvSpPr/>
          <p:nvPr/>
        </p:nvSpPr>
        <p:spPr>
          <a:xfrm>
            <a:off x="16551758" y="8970500"/>
            <a:ext cx="1528709" cy="1080068"/>
          </a:xfrm>
          <a:custGeom>
            <a:avLst/>
            <a:gdLst/>
            <a:ahLst/>
            <a:cxnLst/>
            <a:rect l="l" t="t" r="r" b="b"/>
            <a:pathLst>
              <a:path w="1528709" h="1080068" extrusionOk="0">
                <a:moveTo>
                  <a:pt x="0" y="0"/>
                </a:moveTo>
                <a:lnTo>
                  <a:pt x="1528709" y="0"/>
                </a:lnTo>
                <a:lnTo>
                  <a:pt x="1528709" y="1080068"/>
                </a:lnTo>
                <a:lnTo>
                  <a:pt x="0" y="1080068"/>
                </a:lnTo>
                <a:lnTo>
                  <a:pt x="0" y="0"/>
                </a:lnTo>
                <a:close/>
              </a:path>
            </a:pathLst>
          </a:custGeom>
          <a:blipFill rotWithShape="1">
            <a:blip r:embed="rId4" cstate="print">
              <a:alphaModFix/>
              <a:extLst>
                <a:ext uri="{28A0092B-C50C-407E-A947-70E740481C1C}">
                  <a14:useLocalDpi xmlns:a14="http://schemas.microsoft.com/office/drawing/2010/main"/>
                </a:ext>
              </a:extLst>
            </a:blip>
            <a:stretch>
              <a:fillRect t="-5299" r="-9321" b="-5298"/>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225" name="Google Shape;225;p7"/>
          <p:cNvGrpSpPr/>
          <p:nvPr/>
        </p:nvGrpSpPr>
        <p:grpSpPr>
          <a:xfrm>
            <a:off x="0" y="0"/>
            <a:ext cx="2474662" cy="10287000"/>
            <a:chOff x="0" y="-1"/>
            <a:chExt cx="3299549" cy="13716000"/>
          </a:xfrm>
        </p:grpSpPr>
        <p:sp>
          <p:nvSpPr>
            <p:cNvPr id="226" name="Google Shape;226;p7"/>
            <p:cNvSpPr/>
            <p:nvPr/>
          </p:nvSpPr>
          <p:spPr>
            <a:xfrm rot="5400000">
              <a:off x="-5208225" y="5208225"/>
              <a:ext cx="13716000" cy="3299549"/>
            </a:xfrm>
            <a:custGeom>
              <a:avLst/>
              <a:gdLst/>
              <a:ahLst/>
              <a:cxnLst/>
              <a:rect l="l" t="t" r="r" b="b"/>
              <a:pathLst>
                <a:path w="13716000" h="3299549" extrusionOk="0">
                  <a:moveTo>
                    <a:pt x="0" y="0"/>
                  </a:moveTo>
                  <a:lnTo>
                    <a:pt x="13716000" y="0"/>
                  </a:lnTo>
                  <a:lnTo>
                    <a:pt x="13716000" y="3299550"/>
                  </a:lnTo>
                  <a:lnTo>
                    <a:pt x="0" y="3299550"/>
                  </a:lnTo>
                  <a:lnTo>
                    <a:pt x="0" y="0"/>
                  </a:lnTo>
                  <a:close/>
                </a:path>
              </a:pathLst>
            </a:custGeom>
            <a:blipFill rotWithShape="1">
              <a:blip r:embed="rId5"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7" name="Google Shape;227;p7"/>
            <p:cNvSpPr/>
            <p:nvPr/>
          </p:nvSpPr>
          <p:spPr>
            <a:xfrm>
              <a:off x="243339" y="296573"/>
              <a:ext cx="2711271" cy="2152935"/>
            </a:xfrm>
            <a:custGeom>
              <a:avLst/>
              <a:gdLst/>
              <a:ahLst/>
              <a:cxnLst/>
              <a:rect l="l" t="t" r="r" b="b"/>
              <a:pathLst>
                <a:path w="2276697" h="1807854" extrusionOk="0">
                  <a:moveTo>
                    <a:pt x="0" y="0"/>
                  </a:moveTo>
                  <a:lnTo>
                    <a:pt x="2276697" y="0"/>
                  </a:lnTo>
                  <a:lnTo>
                    <a:pt x="2276697" y="1807854"/>
                  </a:lnTo>
                  <a:lnTo>
                    <a:pt x="0" y="1807854"/>
                  </a:lnTo>
                  <a:close/>
                </a:path>
              </a:pathLst>
            </a:custGeom>
            <a:solidFill>
              <a:srgbClr val="EFF3F5"/>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8" name="Google Shape;228;p7"/>
            <p:cNvSpPr/>
            <p:nvPr/>
          </p:nvSpPr>
          <p:spPr>
            <a:xfrm>
              <a:off x="165392" y="313279"/>
              <a:ext cx="2691816" cy="2116642"/>
            </a:xfrm>
            <a:custGeom>
              <a:avLst/>
              <a:gdLst/>
              <a:ahLst/>
              <a:cxnLst/>
              <a:rect l="l" t="t" r="r" b="b"/>
              <a:pathLst>
                <a:path w="2691816" h="2116642" extrusionOk="0">
                  <a:moveTo>
                    <a:pt x="0" y="0"/>
                  </a:moveTo>
                  <a:lnTo>
                    <a:pt x="2691816" y="0"/>
                  </a:lnTo>
                  <a:lnTo>
                    <a:pt x="2691816" y="2116642"/>
                  </a:lnTo>
                  <a:lnTo>
                    <a:pt x="0" y="2116642"/>
                  </a:lnTo>
                  <a:lnTo>
                    <a:pt x="0" y="0"/>
                  </a:lnTo>
                  <a:close/>
                </a:path>
              </a:pathLst>
            </a:custGeom>
            <a:blipFill rotWithShape="1">
              <a:blip r:embed="rId6"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229" name="Google Shape;229;p7"/>
          <p:cNvSpPr/>
          <p:nvPr/>
        </p:nvSpPr>
        <p:spPr>
          <a:xfrm>
            <a:off x="12690905" y="9191625"/>
            <a:ext cx="1750467" cy="526389"/>
          </a:xfrm>
          <a:custGeom>
            <a:avLst/>
            <a:gdLst/>
            <a:ahLst/>
            <a:cxnLst/>
            <a:rect l="l" t="t" r="r" b="b"/>
            <a:pathLst>
              <a:path w="1750467" h="526389" extrusionOk="0">
                <a:moveTo>
                  <a:pt x="0" y="0"/>
                </a:moveTo>
                <a:lnTo>
                  <a:pt x="1750467" y="0"/>
                </a:lnTo>
                <a:lnTo>
                  <a:pt x="1750467" y="526389"/>
                </a:lnTo>
                <a:lnTo>
                  <a:pt x="0" y="526389"/>
                </a:lnTo>
                <a:lnTo>
                  <a:pt x="0" y="0"/>
                </a:lnTo>
                <a:close/>
              </a:path>
            </a:pathLst>
          </a:custGeom>
          <a:blipFill rotWithShape="1">
            <a:blip r:embed="rId7" cstate="print">
              <a:alphaModFix/>
              <a:extLst>
                <a:ext uri="{28A0092B-C50C-407E-A947-70E740481C1C}">
                  <a14:useLocalDpi xmlns:a14="http://schemas.microsoft.com/office/drawing/2010/main"/>
                </a:ext>
              </a:extLst>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0" name="Google Shape;230;p7"/>
          <p:cNvSpPr/>
          <p:nvPr/>
        </p:nvSpPr>
        <p:spPr>
          <a:xfrm>
            <a:off x="10706606" y="1057275"/>
            <a:ext cx="6609506" cy="5879622"/>
          </a:xfrm>
          <a:custGeom>
            <a:avLst/>
            <a:gdLst/>
            <a:ahLst/>
            <a:cxnLst/>
            <a:rect l="l" t="t" r="r" b="b"/>
            <a:pathLst>
              <a:path w="6609506" h="5879622" extrusionOk="0">
                <a:moveTo>
                  <a:pt x="0" y="0"/>
                </a:moveTo>
                <a:lnTo>
                  <a:pt x="6609506" y="0"/>
                </a:lnTo>
                <a:lnTo>
                  <a:pt x="6609506" y="5879622"/>
                </a:lnTo>
                <a:lnTo>
                  <a:pt x="0" y="5879622"/>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1" name="Google Shape;231;p7"/>
          <p:cNvSpPr txBox="1"/>
          <p:nvPr/>
        </p:nvSpPr>
        <p:spPr>
          <a:xfrm>
            <a:off x="3130451" y="981075"/>
            <a:ext cx="7178400" cy="84903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2600" b="1">
                <a:solidFill>
                  <a:srgbClr val="1E355E"/>
                </a:solidFill>
                <a:latin typeface="Montserrat"/>
                <a:ea typeface="Montserrat"/>
                <a:cs typeface="Montserrat"/>
                <a:sym typeface="Montserrat"/>
              </a:rPr>
              <a:t>Challenges in management</a:t>
            </a:r>
            <a:endParaRPr sz="2600" b="1">
              <a:solidFill>
                <a:srgbClr val="1E355E"/>
              </a:solidFill>
              <a:latin typeface="Montserrat"/>
              <a:ea typeface="Montserrat"/>
              <a:cs typeface="Montserrat"/>
              <a:sym typeface="Montserrat"/>
            </a:endParaRPr>
          </a:p>
          <a:p>
            <a:pPr marL="0" marR="0" lvl="0" indent="0" algn="l" rtl="0">
              <a:lnSpc>
                <a:spcPct val="140000"/>
              </a:lnSpc>
              <a:spcBef>
                <a:spcPts val="0"/>
              </a:spcBef>
              <a:spcAft>
                <a:spcPts val="0"/>
              </a:spcAft>
              <a:buNone/>
            </a:pPr>
            <a:endParaRPr sz="2600" b="1">
              <a:solidFill>
                <a:srgbClr val="1E355E"/>
              </a:solidFill>
              <a:latin typeface="Montserrat"/>
              <a:ea typeface="Montserrat"/>
              <a:cs typeface="Montserrat"/>
              <a:sym typeface="Montserrat"/>
            </a:endParaRPr>
          </a:p>
          <a:p>
            <a:pPr marL="457200" lvl="0" indent="-381000" algn="just" rtl="0">
              <a:lnSpc>
                <a:spcPct val="155000"/>
              </a:lnSpc>
              <a:spcBef>
                <a:spcPts val="0"/>
              </a:spcBef>
              <a:spcAft>
                <a:spcPts val="0"/>
              </a:spcAft>
              <a:buClr>
                <a:schemeClr val="dk1"/>
              </a:buClr>
              <a:buSzPts val="2400"/>
              <a:buFont typeface="Montserrat"/>
              <a:buChar char="●"/>
            </a:pPr>
            <a:r>
              <a:rPr lang="en-US" sz="2400">
                <a:solidFill>
                  <a:schemeClr val="dk1"/>
                </a:solidFill>
                <a:latin typeface="Montserrat"/>
                <a:ea typeface="Montserrat"/>
                <a:cs typeface="Montserrat"/>
                <a:sym typeface="Montserrat"/>
              </a:rPr>
              <a:t>Lack of adaptation plans for the region due to complexities related to the </a:t>
            </a:r>
            <a:r>
              <a:rPr lang="en-US" sz="2400" b="1">
                <a:solidFill>
                  <a:schemeClr val="dk1"/>
                </a:solidFill>
                <a:latin typeface="Montserrat"/>
                <a:ea typeface="Montserrat"/>
                <a:cs typeface="Montserrat"/>
                <a:sym typeface="Montserrat"/>
              </a:rPr>
              <a:t>nature of the site,</a:t>
            </a:r>
            <a:r>
              <a:rPr lang="en-US" sz="2400">
                <a:solidFill>
                  <a:schemeClr val="dk1"/>
                </a:solidFill>
                <a:latin typeface="Montserrat"/>
                <a:ea typeface="Montserrat"/>
                <a:cs typeface="Montserrat"/>
                <a:sym typeface="Montserrat"/>
              </a:rPr>
              <a:t> existing </a:t>
            </a:r>
            <a:r>
              <a:rPr lang="en-US" sz="2400" b="1">
                <a:solidFill>
                  <a:schemeClr val="dk1"/>
                </a:solidFill>
                <a:latin typeface="Montserrat"/>
                <a:ea typeface="Montserrat"/>
                <a:cs typeface="Montserrat"/>
                <a:sym typeface="Montserrat"/>
              </a:rPr>
              <a:t>coastal protect measures</a:t>
            </a:r>
            <a:r>
              <a:rPr lang="en-US" sz="2400">
                <a:solidFill>
                  <a:schemeClr val="dk1"/>
                </a:solidFill>
                <a:latin typeface="Montserrat"/>
                <a:ea typeface="Montserrat"/>
                <a:cs typeface="Montserrat"/>
                <a:sym typeface="Montserrat"/>
              </a:rPr>
              <a:t> and the involvement of </a:t>
            </a:r>
            <a:r>
              <a:rPr lang="en-US" sz="2400" b="1">
                <a:solidFill>
                  <a:schemeClr val="dk1"/>
                </a:solidFill>
                <a:latin typeface="Montserrat"/>
                <a:ea typeface="Montserrat"/>
                <a:cs typeface="Montserrat"/>
                <a:sym typeface="Montserrat"/>
              </a:rPr>
              <a:t>three countries</a:t>
            </a:r>
            <a:r>
              <a:rPr lang="en-US" sz="2400">
                <a:solidFill>
                  <a:schemeClr val="dk1"/>
                </a:solidFill>
                <a:latin typeface="Montserrat"/>
                <a:ea typeface="Montserrat"/>
                <a:cs typeface="Montserrat"/>
                <a:sym typeface="Montserrat"/>
              </a:rPr>
              <a:t> in its </a:t>
            </a:r>
            <a:r>
              <a:rPr lang="en-US" sz="2400" b="1">
                <a:solidFill>
                  <a:schemeClr val="dk1"/>
                </a:solidFill>
                <a:latin typeface="Montserrat"/>
                <a:ea typeface="Montserrat"/>
                <a:cs typeface="Montserrat"/>
                <a:sym typeface="Montserrat"/>
              </a:rPr>
              <a:t>management</a:t>
            </a:r>
            <a:endParaRPr sz="2400" b="1">
              <a:solidFill>
                <a:srgbClr val="1E355E"/>
              </a:solidFill>
              <a:latin typeface="Montserrat"/>
              <a:ea typeface="Montserrat"/>
              <a:cs typeface="Montserrat"/>
              <a:sym typeface="Montserrat"/>
            </a:endParaRPr>
          </a:p>
          <a:p>
            <a:pPr marL="457200" marR="0" lvl="0" indent="0" algn="l" rtl="0">
              <a:lnSpc>
                <a:spcPct val="140000"/>
              </a:lnSpc>
              <a:spcBef>
                <a:spcPts val="0"/>
              </a:spcBef>
              <a:spcAft>
                <a:spcPts val="0"/>
              </a:spcAft>
              <a:buNone/>
            </a:pPr>
            <a:endParaRPr sz="2400">
              <a:solidFill>
                <a:srgbClr val="1E355E"/>
              </a:solidFill>
              <a:latin typeface="Montserrat"/>
              <a:ea typeface="Montserrat"/>
              <a:cs typeface="Montserrat"/>
              <a:sym typeface="Montserrat"/>
            </a:endParaRPr>
          </a:p>
          <a:p>
            <a:pPr marL="457200" marR="0" lvl="0" indent="-381000" algn="l" rtl="0">
              <a:lnSpc>
                <a:spcPct val="140000"/>
              </a:lnSpc>
              <a:spcBef>
                <a:spcPts val="0"/>
              </a:spcBef>
              <a:spcAft>
                <a:spcPts val="0"/>
              </a:spcAft>
              <a:buClr>
                <a:srgbClr val="1E355E"/>
              </a:buClr>
              <a:buSzPts val="2400"/>
              <a:buFont typeface="Montserrat"/>
              <a:buChar char="●"/>
            </a:pPr>
            <a:r>
              <a:rPr lang="en-US" sz="2400" b="0" i="0" u="none" strike="noStrike" cap="none">
                <a:solidFill>
                  <a:srgbClr val="1E355E"/>
                </a:solidFill>
                <a:latin typeface="Montserrat"/>
                <a:ea typeface="Montserrat"/>
                <a:cs typeface="Montserrat"/>
                <a:sym typeface="Montserrat"/>
              </a:rPr>
              <a:t>Few effective, non-invasive adaptation strategies                                  -&gt; efforts like Schleswig-Holstein's climate adaptation strategy are underway</a:t>
            </a:r>
            <a:endParaRPr sz="2400"/>
          </a:p>
          <a:p>
            <a:pPr marL="457200" marR="0" lvl="0" indent="0" algn="l" rtl="0">
              <a:lnSpc>
                <a:spcPct val="140000"/>
              </a:lnSpc>
              <a:spcBef>
                <a:spcPts val="0"/>
              </a:spcBef>
              <a:spcAft>
                <a:spcPts val="0"/>
              </a:spcAft>
              <a:buNone/>
            </a:pPr>
            <a:endParaRPr sz="2400">
              <a:solidFill>
                <a:srgbClr val="1E355E"/>
              </a:solidFill>
              <a:latin typeface="Montserrat"/>
              <a:ea typeface="Montserrat"/>
              <a:cs typeface="Montserrat"/>
              <a:sym typeface="Montserrat"/>
            </a:endParaRPr>
          </a:p>
          <a:p>
            <a:pPr marL="457200" marR="0" lvl="0" indent="-381000" algn="l" rtl="0">
              <a:lnSpc>
                <a:spcPct val="140000"/>
              </a:lnSpc>
              <a:spcBef>
                <a:spcPts val="0"/>
              </a:spcBef>
              <a:spcAft>
                <a:spcPts val="0"/>
              </a:spcAft>
              <a:buClr>
                <a:srgbClr val="1E355E"/>
              </a:buClr>
              <a:buSzPts val="2400"/>
              <a:buFont typeface="Montserrat"/>
              <a:buChar char="●"/>
            </a:pPr>
            <a:r>
              <a:rPr lang="en-US" sz="2400" b="0" i="0" u="none" strike="noStrike" cap="none">
                <a:solidFill>
                  <a:srgbClr val="1E355E"/>
                </a:solidFill>
                <a:latin typeface="Montserrat"/>
                <a:ea typeface="Montserrat"/>
                <a:cs typeface="Montserrat"/>
                <a:sym typeface="Montserrat"/>
              </a:rPr>
              <a:t>Urgent development of a transnational adaptation plan to safeguard the Wadden Sea’s heritage value</a:t>
            </a:r>
            <a:endParaRPr sz="2400"/>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4C1E2AF71159341BD302CA2A6C06F94" ma:contentTypeVersion="19" ma:contentTypeDescription="Create a new document." ma:contentTypeScope="" ma:versionID="8cbf7e404810e7149aae788e75d7efcf">
  <xsd:schema xmlns:xsd="http://www.w3.org/2001/XMLSchema" xmlns:xs="http://www.w3.org/2001/XMLSchema" xmlns:p="http://schemas.microsoft.com/office/2006/metadata/properties" xmlns:ns2="bc7ac59a-f584-4dd4-85a9-e2145df2f527" xmlns:ns3="92bbe6a9-d4fb-4af3-9f8d-4e67905f4d02" xmlns:ns4="ade9126b-c3fa-4cf7-8558-74ce8997f442" targetNamespace="http://schemas.microsoft.com/office/2006/metadata/properties" ma:root="true" ma:fieldsID="16abb25de760d5d7cc82735ca4f5d03d" ns2:_="" ns3:_="" ns4:_="">
    <xsd:import namespace="bc7ac59a-f584-4dd4-85a9-e2145df2f527"/>
    <xsd:import namespace="92bbe6a9-d4fb-4af3-9f8d-4e67905f4d02"/>
    <xsd:import namespace="ade9126b-c3fa-4cf7-8558-74ce8997f44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GenerationTime" minOccurs="0"/>
                <xsd:element ref="ns2:MediaServiceEventHashCode" minOccurs="0"/>
                <xsd:element ref="ns3:MediaServiceAutoKeyPoints" minOccurs="0"/>
                <xsd:element ref="ns3:MediaServiceKeyPoints" minOccurs="0"/>
                <xsd:element ref="ns4:SharedWithUsers" minOccurs="0"/>
                <xsd:element ref="ns4:SharedWithDetails" minOccurs="0"/>
                <xsd:element ref="ns3:MediaServiceOCR" minOccurs="0"/>
                <xsd:element ref="ns3:MediaLengthInSeconds" minOccurs="0"/>
                <xsd:element ref="ns3:lcf76f155ced4ddcb4097134ff3c332f" minOccurs="0"/>
                <xsd:element ref="ns4:TaxCatchAll"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7ac59a-f584-4dd4-85a9-e2145df2f52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2bbe6a9-d4fb-4af3-9f8d-4e67905f4d02" elementFormDefault="qualified">
    <xsd:import namespace="http://schemas.microsoft.com/office/2006/documentManagement/types"/>
    <xsd:import namespace="http://schemas.microsoft.com/office/infopath/2007/PartnerControls"/>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OCR" ma:index="17" nillable="true" ma:displayName="Extracted Text" ma:internalName="MediaServiceOCR" ma:readOnly="true">
      <xsd:simpleType>
        <xsd:restriction base="dms:Note">
          <xsd:maxLength value="255"/>
        </xsd:restriction>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4c0aafe4-5865-4624-8542-b097a090407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de9126b-c3fa-4cf7-8558-74ce8997f442"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b734c2ef-8caf-4efe-8cd6-051273dd95e2}" ma:internalName="TaxCatchAll" ma:showField="CatchAllData" ma:web="ade9126b-c3fa-4cf7-8558-74ce8997f44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ade9126b-c3fa-4cf7-8558-74ce8997f442" xsi:nil="true"/>
    <lcf76f155ced4ddcb4097134ff3c332f xmlns="92bbe6a9-d4fb-4af3-9f8d-4e67905f4d02">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5D9C9C4-5D79-48C9-8C21-25E3B0B8DBE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c7ac59a-f584-4dd4-85a9-e2145df2f527"/>
    <ds:schemaRef ds:uri="92bbe6a9-d4fb-4af3-9f8d-4e67905f4d02"/>
    <ds:schemaRef ds:uri="ade9126b-c3fa-4cf7-8558-74ce8997f44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859E819-142D-4536-908E-AF0EB17F39C2}">
  <ds:schemaRefs>
    <ds:schemaRef ds:uri="http://schemas.microsoft.com/sharepoint/v3/contenttype/forms"/>
  </ds:schemaRefs>
</ds:datastoreItem>
</file>

<file path=customXml/itemProps3.xml><?xml version="1.0" encoding="utf-8"?>
<ds:datastoreItem xmlns:ds="http://schemas.openxmlformats.org/officeDocument/2006/customXml" ds:itemID="{6B02613A-4150-49E7-B561-F49275A700F0}">
  <ds:schemaRefs>
    <ds:schemaRef ds:uri="http://schemas.microsoft.com/office/2006/metadata/properties"/>
    <ds:schemaRef ds:uri="http://schemas.microsoft.com/office/infopath/2007/PartnerControls"/>
    <ds:schemaRef ds:uri="ade9126b-c3fa-4cf7-8558-74ce8997f442"/>
    <ds:schemaRef ds:uri="92bbe6a9-d4fb-4af3-9f8d-4e67905f4d02"/>
  </ds:schemaRefs>
</ds:datastoreItem>
</file>

<file path=docProps/app.xml><?xml version="1.0" encoding="utf-8"?>
<Properties xmlns="http://schemas.openxmlformats.org/officeDocument/2006/extended-properties" xmlns:vt="http://schemas.openxmlformats.org/officeDocument/2006/docPropsVTypes">
  <TotalTime>0</TotalTime>
  <Words>681</Words>
  <Application>Microsoft Office PowerPoint</Application>
  <PresentationFormat>Custom</PresentationFormat>
  <Paragraphs>76</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cp:lastModifiedBy>Giulia Galluccio</cp:lastModifiedBy>
  <cp:revision>10</cp:revision>
  <dcterms:created xsi:type="dcterms:W3CDTF">2006-08-16T00:00:00Z</dcterms:created>
  <dcterms:modified xsi:type="dcterms:W3CDTF">2024-11-13T07:56:00Z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0x010100A4C1E2AF71159341BD302CA2A6C06F94</vt:lpwstr>
  </property>
  <property fmtid="{D5CDD505-2E9C-101B-9397-08002B2CF9AE}" pid="3" name="MediaServiceImageTags">
    <vt:lpwstr/>
  </property>
</Properties>
</file>