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</p:sldIdLst>
  <p:sldSz cx="18288000" cy="10287000"/>
  <p:notesSz cx="6858000" cy="9144000"/>
  <p:embeddedFontLst>
    <p:embeddedFont>
      <p:font typeface="Montserrat" panose="00000500000000000000" pitchFamily="2" charset="0"/>
      <p:regular r:id="rId12"/>
      <p:bold r:id="rId13"/>
      <p:italic r:id="rId14"/>
      <p:boldItalic r:id="rId15"/>
    </p:embeddedFont>
    <p:embeddedFont>
      <p:font typeface="Montserrat Bold" panose="00000800000000000000" pitchFamily="2" charset="0"/>
      <p:regular r:id="rId16"/>
      <p:bold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73F6E3-9359-F5BD-D773-2DDBA9E41475}" v="1" dt="2024-11-13T07:35:55.798"/>
    <p1510:client id="{BA9B4BBF-0B45-5A5B-EC74-0198DB5207B7}" v="3" dt="2024-11-13T07:05:15.9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602" autoAdjust="0"/>
  </p:normalViewPr>
  <p:slideViewPr>
    <p:cSldViewPr>
      <p:cViewPr varScale="1">
        <p:scale>
          <a:sx n="81" d="100"/>
          <a:sy n="81" d="100"/>
        </p:scale>
        <p:origin x="200" y="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GH Kanika" userId="S::kanika.singh_jpi-climate.belspo.be#ext#@jpioceans.onmicrosoft.com::5d15aa3e-3cf1-4b44-8a4d-1479ba66535d" providerId="AD" clId="Web-{BA9B4BBF-0B45-5A5B-EC74-0198DB5207B7}"/>
    <pc:docChg chg="modSld">
      <pc:chgData name="SINGH Kanika" userId="S::kanika.singh_jpi-climate.belspo.be#ext#@jpioceans.onmicrosoft.com::5d15aa3e-3cf1-4b44-8a4d-1479ba66535d" providerId="AD" clId="Web-{BA9B4BBF-0B45-5A5B-EC74-0198DB5207B7}" dt="2024-11-13T07:05:15.921" v="1" actId="14100"/>
      <pc:docMkLst>
        <pc:docMk/>
      </pc:docMkLst>
      <pc:sldChg chg="addSp modSp">
        <pc:chgData name="SINGH Kanika" userId="S::kanika.singh_jpi-climate.belspo.be#ext#@jpioceans.onmicrosoft.com::5d15aa3e-3cf1-4b44-8a4d-1479ba66535d" providerId="AD" clId="Web-{BA9B4BBF-0B45-5A5B-EC74-0198DB5207B7}" dt="2024-11-13T07:05:15.921" v="1" actId="14100"/>
        <pc:sldMkLst>
          <pc:docMk/>
          <pc:sldMk cId="0" sldId="256"/>
        </pc:sldMkLst>
        <pc:spChg chg="add mod">
          <ac:chgData name="SINGH Kanika" userId="S::kanika.singh_jpi-climate.belspo.be#ext#@jpioceans.onmicrosoft.com::5d15aa3e-3cf1-4b44-8a4d-1479ba66535d" providerId="AD" clId="Web-{BA9B4BBF-0B45-5A5B-EC74-0198DB5207B7}" dt="2024-11-13T07:05:15.921" v="1" actId="14100"/>
          <ac:spMkLst>
            <pc:docMk/>
            <pc:sldMk cId="0" sldId="256"/>
            <ac:spMk id="25" creationId="{00D40040-5F7F-EE53-3371-A9814F662AAF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28" creationId="{14C05C36-B747-5DA3-A2D9-1071578AB044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29" creationId="{6271E591-EF50-C385-AFED-D76BDD8DE310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0" creationId="{575E1A97-3EC5-5091-0D1F-DE1A00DE6C56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1" creationId="{1AAA91DE-9E2D-9D43-3E82-D6E7AA0C51C2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2" creationId="{CAE61767-4F06-E7E2-CE3F-5ECE4BF98677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3" creationId="{1BFA2329-1ECD-D7FB-98F9-0B9786009186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4" creationId="{824C1AA0-96B7-14C0-D6F9-0A09A5F0D328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5" creationId="{702908F8-57B5-74AA-4929-15F86A448AD4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6" creationId="{18A8B41B-8706-5225-87DE-EA99AF7EF155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7" creationId="{9FD166F1-AF3F-0E9D-5B09-2BDFAD268363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8" creationId="{6DEAB5FF-25C5-4CF9-7E64-FF7D9B5E04C2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39" creationId="{65340758-8D46-2EC9-1D53-291FFFE23AC9}"/>
          </ac:spMkLst>
        </pc:spChg>
        <pc:s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spMkLst>
            <pc:docMk/>
            <pc:sldMk cId="0" sldId="256"/>
            <ac:spMk id="40" creationId="{9DFEAB0E-6E1D-DBF5-26A2-C81C5982AC7D}"/>
          </ac:spMkLst>
        </pc:spChg>
        <pc:gr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grpSpMkLst>
            <pc:docMk/>
            <pc:sldMk cId="0" sldId="256"/>
            <ac:grpSpMk id="24" creationId="{580FF64F-7F57-9EBD-E43F-57255154A960}"/>
          </ac:grpSpMkLst>
        </pc:grpChg>
        <pc:grp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grpSpMkLst>
            <pc:docMk/>
            <pc:sldMk cId="0" sldId="256"/>
            <ac:grpSpMk id="27" creationId="{4BA76491-C59C-1CFC-F45B-03BC50BB33CA}"/>
          </ac:grpSpMkLst>
        </pc:grpChg>
        <pc:picChg chg="add">
          <ac:chgData name="SINGH Kanika" userId="S::kanika.singh_jpi-climate.belspo.be#ext#@jpioceans.onmicrosoft.com::5d15aa3e-3cf1-4b44-8a4d-1479ba66535d" providerId="AD" clId="Web-{BA9B4BBF-0B45-5A5B-EC74-0198DB5207B7}" dt="2024-11-13T07:05:03.983" v="0"/>
          <ac:picMkLst>
            <pc:docMk/>
            <pc:sldMk cId="0" sldId="256"/>
            <ac:picMk id="26" creationId="{CB1071C8-6A2C-42CD-C773-FE40FD97AC13}"/>
          </ac:picMkLst>
        </pc:picChg>
      </pc:sldChg>
    </pc:docChg>
  </pc:docChgLst>
  <pc:docChgLst>
    <pc:chgData clId="Web-{BA9B4BBF-0B45-5A5B-EC74-0198DB5207B7}"/>
    <pc:docChg chg="modSld">
      <pc:chgData name="" userId="" providerId="" clId="Web-{BA9B4BBF-0B45-5A5B-EC74-0198DB5207B7}" dt="2024-11-13T07:04:10.763" v="0"/>
      <pc:docMkLst>
        <pc:docMk/>
      </pc:docMkLst>
      <pc:sldChg chg="delSp">
        <pc:chgData name="" userId="" providerId="" clId="Web-{BA9B4BBF-0B45-5A5B-EC74-0198DB5207B7}" dt="2024-11-13T07:04:10.763" v="0"/>
        <pc:sldMkLst>
          <pc:docMk/>
          <pc:sldMk cId="0" sldId="256"/>
        </pc:sldMkLst>
        <pc:grpChg chg="del">
          <ac:chgData name="" userId="" providerId="" clId="Web-{BA9B4BBF-0B45-5A5B-EC74-0198DB5207B7}" dt="2024-11-13T07:04:10.763" v="0"/>
          <ac:grpSpMkLst>
            <pc:docMk/>
            <pc:sldMk cId="0" sldId="256"/>
            <ac:grpSpMk id="6" creationId="{00000000-0000-0000-0000-000000000000}"/>
          </ac:grpSpMkLst>
        </pc:grpChg>
      </pc:sldChg>
    </pc:docChg>
  </pc:docChgLst>
  <pc:docChgLst>
    <pc:chgData name="SINGH Kanika" userId="S::kanika.singh_jpi-climate.belspo.be#ext#@jpioceans.onmicrosoft.com::5d15aa3e-3cf1-4b44-8a4d-1479ba66535d" providerId="AD" clId="Web-{B873F6E3-9359-F5BD-D773-2DDBA9E41475}"/>
    <pc:docChg chg="delSld">
      <pc:chgData name="SINGH Kanika" userId="S::kanika.singh_jpi-climate.belspo.be#ext#@jpioceans.onmicrosoft.com::5d15aa3e-3cf1-4b44-8a4d-1479ba66535d" providerId="AD" clId="Web-{B873F6E3-9359-F5BD-D773-2DDBA9E41475}" dt="2024-11-13T07:35:55.798" v="0"/>
      <pc:docMkLst>
        <pc:docMk/>
      </pc:docMkLst>
      <pc:sldChg chg="del">
        <pc:chgData name="SINGH Kanika" userId="S::kanika.singh_jpi-climate.belspo.be#ext#@jpioceans.onmicrosoft.com::5d15aa3e-3cf1-4b44-8a4d-1479ba66535d" providerId="AD" clId="Web-{B873F6E3-9359-F5BD-D773-2DDBA9E41475}" dt="2024-11-13T07:35:55.798" v="0"/>
        <pc:sldMkLst>
          <pc:docMk/>
          <pc:sldMk cId="0" sldId="257"/>
        </pc:sldMkLst>
      </pc:sldChg>
    </pc:docChg>
  </pc:docChgLst>
  <pc:docChgLst>
    <pc:chgData name="Angelique Melet" userId="9ed25ae2-54e6-4c06-92d0-0a3ea6caf86f" providerId="ADAL" clId="{B0788C20-BA42-8540-9FD1-B5517D9961AC}"/>
    <pc:docChg chg="undo custSel modSld sldOrd">
      <pc:chgData name="Angelique Melet" userId="9ed25ae2-54e6-4c06-92d0-0a3ea6caf86f" providerId="ADAL" clId="{B0788C20-BA42-8540-9FD1-B5517D9961AC}" dt="2024-11-06T16:21:42.909" v="9" actId="20577"/>
      <pc:docMkLst>
        <pc:docMk/>
      </pc:docMkLst>
      <pc:sldChg chg="mod ord modShow">
        <pc:chgData name="Angelique Melet" userId="9ed25ae2-54e6-4c06-92d0-0a3ea6caf86f" providerId="ADAL" clId="{B0788C20-BA42-8540-9FD1-B5517D9961AC}" dt="2024-11-06T16:17:55.660" v="5" actId="20578"/>
        <pc:sldMkLst>
          <pc:docMk/>
          <pc:sldMk cId="0" sldId="257"/>
        </pc:sldMkLst>
      </pc:sldChg>
      <pc:sldChg chg="addSp delSp modSp mod">
        <pc:chgData name="Angelique Melet" userId="9ed25ae2-54e6-4c06-92d0-0a3ea6caf86f" providerId="ADAL" clId="{B0788C20-BA42-8540-9FD1-B5517D9961AC}" dt="2024-11-05T14:03:26.387" v="3"/>
        <pc:sldMkLst>
          <pc:docMk/>
          <pc:sldMk cId="0" sldId="259"/>
        </pc:sldMkLst>
        <pc:spChg chg="mod">
          <ac:chgData name="Angelique Melet" userId="9ed25ae2-54e6-4c06-92d0-0a3ea6caf86f" providerId="ADAL" clId="{B0788C20-BA42-8540-9FD1-B5517D9961AC}" dt="2024-11-05T14:03:26.387" v="3"/>
          <ac:spMkLst>
            <pc:docMk/>
            <pc:sldMk cId="0" sldId="259"/>
            <ac:spMk id="16" creationId="{1D73D69E-C462-71F0-2AA2-A66BB3E81C66}"/>
          </ac:spMkLst>
        </pc:spChg>
        <pc:spChg chg="mod">
          <ac:chgData name="Angelique Melet" userId="9ed25ae2-54e6-4c06-92d0-0a3ea6caf86f" providerId="ADAL" clId="{B0788C20-BA42-8540-9FD1-B5517D9961AC}" dt="2024-11-05T14:03:26.387" v="3"/>
          <ac:spMkLst>
            <pc:docMk/>
            <pc:sldMk cId="0" sldId="259"/>
            <ac:spMk id="18" creationId="{D68C77B2-E393-0667-DBBB-5FB3485D6A36}"/>
          </ac:spMkLst>
        </pc:spChg>
        <pc:spChg chg="mod">
          <ac:chgData name="Angelique Melet" userId="9ed25ae2-54e6-4c06-92d0-0a3ea6caf86f" providerId="ADAL" clId="{B0788C20-BA42-8540-9FD1-B5517D9961AC}" dt="2024-11-05T14:03:26.387" v="3"/>
          <ac:spMkLst>
            <pc:docMk/>
            <pc:sldMk cId="0" sldId="259"/>
            <ac:spMk id="19" creationId="{EB352F13-FB3A-8046-096C-A576DF143523}"/>
          </ac:spMkLst>
        </pc:spChg>
        <pc:grpChg chg="add mod">
          <ac:chgData name="Angelique Melet" userId="9ed25ae2-54e6-4c06-92d0-0a3ea6caf86f" providerId="ADAL" clId="{B0788C20-BA42-8540-9FD1-B5517D9961AC}" dt="2024-11-05T14:03:26.387" v="3"/>
          <ac:grpSpMkLst>
            <pc:docMk/>
            <pc:sldMk cId="0" sldId="259"/>
            <ac:grpSpMk id="15" creationId="{4B8A64AA-A13E-AD0E-6E19-B881CB81D669}"/>
          </ac:grpSpMkLst>
        </pc:grpChg>
        <pc:grpChg chg="mod">
          <ac:chgData name="Angelique Melet" userId="9ed25ae2-54e6-4c06-92d0-0a3ea6caf86f" providerId="ADAL" clId="{B0788C20-BA42-8540-9FD1-B5517D9961AC}" dt="2024-11-05T14:03:26.387" v="3"/>
          <ac:grpSpMkLst>
            <pc:docMk/>
            <pc:sldMk cId="0" sldId="259"/>
            <ac:grpSpMk id="17" creationId="{12A12330-E8EF-15DB-E900-3816E65E1631}"/>
          </ac:grpSpMkLst>
        </pc:grpChg>
      </pc:sldChg>
      <pc:sldChg chg="modSp mod">
        <pc:chgData name="Angelique Melet" userId="9ed25ae2-54e6-4c06-92d0-0a3ea6caf86f" providerId="ADAL" clId="{B0788C20-BA42-8540-9FD1-B5517D9961AC}" dt="2024-11-06T16:21:42.909" v="9" actId="20577"/>
        <pc:sldMkLst>
          <pc:docMk/>
          <pc:sldMk cId="0" sldId="261"/>
        </pc:sldMkLst>
        <pc:spChg chg="mod">
          <ac:chgData name="Angelique Melet" userId="9ed25ae2-54e6-4c06-92d0-0a3ea6caf86f" providerId="ADAL" clId="{B0788C20-BA42-8540-9FD1-B5517D9961AC}" dt="2024-11-06T16:21:42.909" v="9" actId="20577"/>
          <ac:spMkLst>
            <pc:docMk/>
            <pc:sldMk cId="0" sldId="261"/>
            <ac:spMk id="21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sv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7.png"/><Relationship Id="rId7" Type="http://schemas.openxmlformats.org/officeDocument/2006/relationships/image" Target="../media/image3.svg"/><Relationship Id="rId12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29.png"/><Relationship Id="rId5" Type="http://schemas.openxmlformats.org/officeDocument/2006/relationships/image" Target="../media/image25.jpeg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33.png"/><Relationship Id="rId10" Type="http://schemas.openxmlformats.org/officeDocument/2006/relationships/image" Target="../media/image35.png"/><Relationship Id="rId4" Type="http://schemas.openxmlformats.org/officeDocument/2006/relationships/image" Target="../media/image23.pn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7.png"/><Relationship Id="rId7" Type="http://schemas.openxmlformats.org/officeDocument/2006/relationships/image" Target="../media/image3.svg"/><Relationship Id="rId12" Type="http://schemas.openxmlformats.org/officeDocument/2006/relationships/image" Target="../media/image4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39.png"/><Relationship Id="rId5" Type="http://schemas.openxmlformats.org/officeDocument/2006/relationships/image" Target="../media/image25.jpe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7.png"/><Relationship Id="rId7" Type="http://schemas.openxmlformats.org/officeDocument/2006/relationships/image" Target="../media/image3.svg"/><Relationship Id="rId12" Type="http://schemas.openxmlformats.org/officeDocument/2006/relationships/image" Target="../media/image4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47.png"/><Relationship Id="rId5" Type="http://schemas.openxmlformats.org/officeDocument/2006/relationships/image" Target="../media/image1.jpeg"/><Relationship Id="rId10" Type="http://schemas.openxmlformats.org/officeDocument/2006/relationships/image" Target="../media/image46.png"/><Relationship Id="rId4" Type="http://schemas.openxmlformats.org/officeDocument/2006/relationships/image" Target="../media/image23.png"/><Relationship Id="rId9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3095311" y="3095311"/>
            <a:ext cx="10287000" cy="4096377"/>
          </a:xfrm>
          <a:custGeom>
            <a:avLst/>
            <a:gdLst/>
            <a:ahLst/>
            <a:cxnLst/>
            <a:rect l="l" t="t" r="r" b="b"/>
            <a:pathLst>
              <a:path w="10287000" h="4096377">
                <a:moveTo>
                  <a:pt x="0" y="0"/>
                </a:moveTo>
                <a:lnTo>
                  <a:pt x="10287000" y="0"/>
                </a:lnTo>
                <a:lnTo>
                  <a:pt x="10287000" y="4096378"/>
                </a:lnTo>
                <a:lnTo>
                  <a:pt x="0" y="4096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7662" r="-60808" b="-138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90658" y="222430"/>
            <a:ext cx="3515062" cy="2791201"/>
            <a:chOff x="0" y="0"/>
            <a:chExt cx="2276697" cy="180785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290658" y="249650"/>
            <a:ext cx="3515062" cy="2763981"/>
          </a:xfrm>
          <a:custGeom>
            <a:avLst/>
            <a:gdLst/>
            <a:ahLst/>
            <a:cxnLst/>
            <a:rect l="l" t="t" r="r" b="b"/>
            <a:pathLst>
              <a:path w="3515062" h="2763981">
                <a:moveTo>
                  <a:pt x="0" y="0"/>
                </a:moveTo>
                <a:lnTo>
                  <a:pt x="3515062" y="0"/>
                </a:lnTo>
                <a:lnTo>
                  <a:pt x="3515062" y="2763980"/>
                </a:lnTo>
                <a:lnTo>
                  <a:pt x="0" y="27639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427328" y="-3945821"/>
            <a:ext cx="15457278" cy="11129240"/>
          </a:xfrm>
          <a:custGeom>
            <a:avLst/>
            <a:gdLst/>
            <a:ahLst/>
            <a:cxnLst/>
            <a:rect l="l" t="t" r="r" b="b"/>
            <a:pathLst>
              <a:path w="15457278" h="11129240">
                <a:moveTo>
                  <a:pt x="0" y="0"/>
                </a:moveTo>
                <a:lnTo>
                  <a:pt x="15457279" y="0"/>
                </a:lnTo>
                <a:lnTo>
                  <a:pt x="15457279" y="11129240"/>
                </a:lnTo>
                <a:lnTo>
                  <a:pt x="0" y="11129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4741916" y="1703070"/>
            <a:ext cx="12748391" cy="1730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49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Sea Level Rise in Europe: Observations and Projections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741916" y="4020807"/>
            <a:ext cx="12517384" cy="172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sz="24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Angélique Melet, Roderik van de Wal, </a:t>
            </a:r>
            <a:r>
              <a:rPr lang="en-US" sz="24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Angel Amore, Arne Arns, Alisée Chaigneau, Irina Dinu, Ivan Haigh, Tim Hermans, Piero Lionello, Marta Marcos, Markus Meier, Benoit Meyssignac, Matthew Palmer, Ronja Reese, Matthew Simpson, Aimée Slangen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80FF64F-7F57-9EBD-E43F-57255154A960}"/>
              </a:ext>
            </a:extLst>
          </p:cNvPr>
          <p:cNvGrpSpPr/>
          <p:nvPr/>
        </p:nvGrpSpPr>
        <p:grpSpPr>
          <a:xfrm>
            <a:off x="17317" y="8326491"/>
            <a:ext cx="18288000" cy="3924864"/>
            <a:chOff x="17317" y="8326491"/>
            <a:chExt cx="24384000" cy="523315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BA76491-C59C-1CFC-F45B-03BC50BB33CA}"/>
                </a:ext>
              </a:extLst>
            </p:cNvPr>
            <p:cNvGrpSpPr/>
            <p:nvPr/>
          </p:nvGrpSpPr>
          <p:grpSpPr>
            <a:xfrm>
              <a:off x="17317" y="8431576"/>
              <a:ext cx="24384000" cy="5128066"/>
              <a:chOff x="17317" y="8431576"/>
              <a:chExt cx="2460908" cy="517540"/>
            </a:xfrm>
          </p:grpSpPr>
          <p:sp>
            <p:nvSpPr>
              <p:cNvPr id="40" name="Freeform 8">
                <a:extLst>
                  <a:ext uri="{FF2B5EF4-FFF2-40B4-BE49-F238E27FC236}">
                    <a16:creationId xmlns:a16="http://schemas.microsoft.com/office/drawing/2014/main" id="{9DFEAB0E-6E1D-DBF5-26A2-C81C5982AC7D}"/>
                  </a:ext>
                </a:extLst>
              </p:cNvPr>
              <p:cNvSpPr/>
              <p:nvPr/>
            </p:nvSpPr>
            <p:spPr>
              <a:xfrm>
                <a:off x="17317" y="8431576"/>
                <a:ext cx="2460908" cy="517540"/>
              </a:xfrm>
              <a:custGeom>
                <a:avLst/>
                <a:gdLst/>
                <a:ahLst/>
                <a:cxnLst/>
                <a:rect l="l" t="t" r="r" b="b"/>
                <a:pathLst>
                  <a:path w="2460908" h="517540">
                    <a:moveTo>
                      <a:pt x="0" y="0"/>
                    </a:moveTo>
                    <a:lnTo>
                      <a:pt x="2460908" y="0"/>
                    </a:lnTo>
                    <a:lnTo>
                      <a:pt x="2460908" y="517540"/>
                    </a:lnTo>
                    <a:lnTo>
                      <a:pt x="0" y="517540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/>
              </a:p>
            </p:txBody>
          </p:sp>
        </p:grp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14C05C36-B747-5DA3-A2D9-1071578AB044}"/>
                </a:ext>
              </a:extLst>
            </p:cNvPr>
            <p:cNvSpPr/>
            <p:nvPr/>
          </p:nvSpPr>
          <p:spPr>
            <a:xfrm>
              <a:off x="4218742" y="8326491"/>
              <a:ext cx="2721731" cy="2591104"/>
            </a:xfrm>
            <a:custGeom>
              <a:avLst/>
              <a:gdLst/>
              <a:ahLst/>
              <a:cxnLst/>
              <a:rect l="l" t="t" r="r" b="b"/>
              <a:pathLst>
                <a:path w="3070074" h="3070074">
                  <a:moveTo>
                    <a:pt x="0" y="0"/>
                  </a:moveTo>
                  <a:lnTo>
                    <a:pt x="3070074" y="0"/>
                  </a:lnTo>
                  <a:lnTo>
                    <a:pt x="3070074" y="3070074"/>
                  </a:lnTo>
                  <a:lnTo>
                    <a:pt x="0" y="3070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6271E591-EF50-C385-AFED-D76BDD8DE310}"/>
                </a:ext>
              </a:extLst>
            </p:cNvPr>
            <p:cNvSpPr/>
            <p:nvPr/>
          </p:nvSpPr>
          <p:spPr>
            <a:xfrm>
              <a:off x="428369" y="8946143"/>
              <a:ext cx="3195931" cy="1120631"/>
            </a:xfrm>
            <a:custGeom>
              <a:avLst/>
              <a:gdLst/>
              <a:ahLst/>
              <a:cxnLst/>
              <a:rect l="l" t="t" r="r" b="b"/>
              <a:pathLst>
                <a:path w="4088559" h="1229485">
                  <a:moveTo>
                    <a:pt x="0" y="0"/>
                  </a:moveTo>
                  <a:lnTo>
                    <a:pt x="4088559" y="0"/>
                  </a:lnTo>
                  <a:lnTo>
                    <a:pt x="4088559" y="1229485"/>
                  </a:lnTo>
                  <a:lnTo>
                    <a:pt x="0" y="12294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575E1A97-3EC5-5091-0D1F-DE1A00DE6C56}"/>
                </a:ext>
              </a:extLst>
            </p:cNvPr>
            <p:cNvSpPr/>
            <p:nvPr/>
          </p:nvSpPr>
          <p:spPr>
            <a:xfrm>
              <a:off x="7468281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1AAA91DE-9E2D-9D43-3E82-D6E7AA0C51C2}"/>
                </a:ext>
              </a:extLst>
            </p:cNvPr>
            <p:cNvSpPr/>
            <p:nvPr/>
          </p:nvSpPr>
          <p:spPr>
            <a:xfrm>
              <a:off x="9606433" y="9193826"/>
              <a:ext cx="844947" cy="844947"/>
            </a:xfrm>
            <a:custGeom>
              <a:avLst/>
              <a:gdLst/>
              <a:ahLst/>
              <a:cxnLst/>
              <a:rect l="l" t="t" r="r" b="b"/>
              <a:pathLst>
                <a:path w="844947" h="844947">
                  <a:moveTo>
                    <a:pt x="0" y="0"/>
                  </a:moveTo>
                  <a:lnTo>
                    <a:pt x="844947" y="0"/>
                  </a:lnTo>
                  <a:lnTo>
                    <a:pt x="844947" y="844947"/>
                  </a:lnTo>
                  <a:lnTo>
                    <a:pt x="0" y="8449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CAE61767-4F06-E7E2-CE3F-5ECE4BF98677}"/>
                </a:ext>
              </a:extLst>
            </p:cNvPr>
            <p:cNvSpPr/>
            <p:nvPr/>
          </p:nvSpPr>
          <p:spPr>
            <a:xfrm>
              <a:off x="8526232" y="9161771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1" y="0"/>
                  </a:lnTo>
                  <a:lnTo>
                    <a:pt x="877001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1BFA2329-1ECD-D7FB-98F9-0B9786009186}"/>
                </a:ext>
              </a:extLst>
            </p:cNvPr>
            <p:cNvSpPr/>
            <p:nvPr/>
          </p:nvSpPr>
          <p:spPr>
            <a:xfrm>
              <a:off x="11734778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824C1AA0-96B7-14C0-D6F9-0A09A5F0D328}"/>
                </a:ext>
              </a:extLst>
            </p:cNvPr>
            <p:cNvSpPr/>
            <p:nvPr/>
          </p:nvSpPr>
          <p:spPr>
            <a:xfrm>
              <a:off x="10654580" y="9161771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0" y="0"/>
                  </a:lnTo>
                  <a:lnTo>
                    <a:pt x="877000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702908F8-57B5-74AA-4929-15F86A448AD4}"/>
                </a:ext>
              </a:extLst>
            </p:cNvPr>
            <p:cNvSpPr/>
            <p:nvPr/>
          </p:nvSpPr>
          <p:spPr>
            <a:xfrm>
              <a:off x="12808356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id="{18A8B41B-8706-5225-87DE-EA99AF7EF155}"/>
                </a:ext>
              </a:extLst>
            </p:cNvPr>
            <p:cNvSpPr/>
            <p:nvPr/>
          </p:nvSpPr>
          <p:spPr>
            <a:xfrm>
              <a:off x="13881932" y="9177571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9FD166F1-AF3F-0E9D-5B09-2BDFAD268363}"/>
                </a:ext>
              </a:extLst>
            </p:cNvPr>
            <p:cNvSpPr/>
            <p:nvPr/>
          </p:nvSpPr>
          <p:spPr>
            <a:xfrm>
              <a:off x="16136400" y="9209624"/>
              <a:ext cx="829148" cy="829148"/>
            </a:xfrm>
            <a:custGeom>
              <a:avLst/>
              <a:gdLst/>
              <a:ahLst/>
              <a:cxnLst/>
              <a:rect l="l" t="t" r="r" b="b"/>
              <a:pathLst>
                <a:path w="829148" h="829148">
                  <a:moveTo>
                    <a:pt x="0" y="0"/>
                  </a:moveTo>
                  <a:lnTo>
                    <a:pt x="829147" y="0"/>
                  </a:lnTo>
                  <a:lnTo>
                    <a:pt x="829147" y="829148"/>
                  </a:lnTo>
                  <a:lnTo>
                    <a:pt x="0" y="829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6DEAB5FF-25C5-4CF9-7E64-FF7D9B5E04C2}"/>
                </a:ext>
              </a:extLst>
            </p:cNvPr>
            <p:cNvSpPr/>
            <p:nvPr/>
          </p:nvSpPr>
          <p:spPr>
            <a:xfrm>
              <a:off x="14977280" y="9193826"/>
              <a:ext cx="955919" cy="911708"/>
            </a:xfrm>
            <a:custGeom>
              <a:avLst/>
              <a:gdLst/>
              <a:ahLst/>
              <a:cxnLst/>
              <a:rect l="l" t="t" r="r" b="b"/>
              <a:pathLst>
                <a:path w="955919" h="911708">
                  <a:moveTo>
                    <a:pt x="0" y="0"/>
                  </a:moveTo>
                  <a:lnTo>
                    <a:pt x="955920" y="0"/>
                  </a:lnTo>
                  <a:lnTo>
                    <a:pt x="955920" y="911708"/>
                  </a:lnTo>
                  <a:lnTo>
                    <a:pt x="0" y="911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65340758-8D46-2EC9-1D53-291FFFE23AC9}"/>
                </a:ext>
              </a:extLst>
            </p:cNvPr>
            <p:cNvSpPr/>
            <p:nvPr/>
          </p:nvSpPr>
          <p:spPr>
            <a:xfrm>
              <a:off x="17549086" y="8671650"/>
              <a:ext cx="3071885" cy="2170358"/>
            </a:xfrm>
            <a:custGeom>
              <a:avLst/>
              <a:gdLst/>
              <a:ahLst/>
              <a:cxnLst/>
              <a:rect l="l" t="t" r="r" b="b"/>
              <a:pathLst>
                <a:path w="3071885" h="2170358">
                  <a:moveTo>
                    <a:pt x="0" y="0"/>
                  </a:moveTo>
                  <a:lnTo>
                    <a:pt x="3071886" y="0"/>
                  </a:lnTo>
                  <a:lnTo>
                    <a:pt x="3071886" y="2170358"/>
                  </a:lnTo>
                  <a:lnTo>
                    <a:pt x="0" y="21703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/>
              <a:stretch>
                <a:fillRect t="-5300" r="-9322" b="-5300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</p:grpSp>
      <p:sp>
        <p:nvSpPr>
          <p:cNvPr id="25" name="TextBox 5">
            <a:extLst>
              <a:ext uri="{FF2B5EF4-FFF2-40B4-BE49-F238E27FC236}">
                <a16:creationId xmlns:a16="http://schemas.microsoft.com/office/drawing/2014/main" id="{00D40040-5F7F-EE53-3371-A9814F662AAF}"/>
              </a:ext>
            </a:extLst>
          </p:cNvPr>
          <p:cNvSpPr txBox="1"/>
          <p:nvPr/>
        </p:nvSpPr>
        <p:spPr>
          <a:xfrm>
            <a:off x="15799129" y="9264732"/>
            <a:ext cx="2514600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>
                <a:solidFill>
                  <a:srgbClr val="6B777D"/>
                </a:solidFill>
                <a:latin typeface="TTInterfacesRegular"/>
              </a:rPr>
              <a:t>With the support of Horizon Europe funded </a:t>
            </a:r>
            <a:r>
              <a:rPr lang="en-US" i="1" dirty="0">
                <a:solidFill>
                  <a:srgbClr val="6B777D"/>
                </a:solidFill>
                <a:ea typeface="+mn-lt"/>
                <a:cs typeface="+mn-lt"/>
              </a:rPr>
              <a:t>MAGICA project</a:t>
            </a:r>
            <a:endParaRPr lang="en-US" i="1" dirty="0">
              <a:solidFill>
                <a:srgbClr val="6B777D"/>
              </a:solidFill>
              <a:latin typeface="TTInterfacesRegular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B1071C8-6A2C-42CD-C773-FE40FD97AC1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801601" y="8637482"/>
            <a:ext cx="1835729" cy="614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6" name="Freeform 6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343068" r="-60808" b="-2300"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9" name="Freeform 9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3262471" y="2623266"/>
            <a:ext cx="9614835" cy="4795399"/>
          </a:xfrm>
          <a:custGeom>
            <a:avLst/>
            <a:gdLst/>
            <a:ahLst/>
            <a:cxnLst/>
            <a:rect l="l" t="t" r="r" b="b"/>
            <a:pathLst>
              <a:path w="9614835" h="4795399">
                <a:moveTo>
                  <a:pt x="0" y="0"/>
                </a:moveTo>
                <a:lnTo>
                  <a:pt x="9614835" y="0"/>
                </a:lnTo>
                <a:lnTo>
                  <a:pt x="9614835" y="4795399"/>
                </a:lnTo>
                <a:lnTo>
                  <a:pt x="0" y="479539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261646" y="1369202"/>
            <a:ext cx="1799564" cy="1227740"/>
          </a:xfrm>
          <a:custGeom>
            <a:avLst/>
            <a:gdLst/>
            <a:ahLst/>
            <a:cxnLst/>
            <a:rect l="l" t="t" r="r" b="b"/>
            <a:pathLst>
              <a:path w="1799564" h="1227740">
                <a:moveTo>
                  <a:pt x="0" y="0"/>
                </a:moveTo>
                <a:lnTo>
                  <a:pt x="1799564" y="0"/>
                </a:lnTo>
                <a:lnTo>
                  <a:pt x="1799564" y="1227740"/>
                </a:lnTo>
                <a:lnTo>
                  <a:pt x="0" y="122774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2877306" y="2657364"/>
            <a:ext cx="4768682" cy="4762721"/>
          </a:xfrm>
          <a:custGeom>
            <a:avLst/>
            <a:gdLst/>
            <a:ahLst/>
            <a:cxnLst/>
            <a:rect l="l" t="t" r="r" b="b"/>
            <a:pathLst>
              <a:path w="4768682" h="4762721">
                <a:moveTo>
                  <a:pt x="0" y="0"/>
                </a:moveTo>
                <a:lnTo>
                  <a:pt x="4768681" y="0"/>
                </a:lnTo>
                <a:lnTo>
                  <a:pt x="4768681" y="4762722"/>
                </a:lnTo>
                <a:lnTo>
                  <a:pt x="0" y="476272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859898" y="7198013"/>
            <a:ext cx="6372581" cy="465803"/>
          </a:xfrm>
          <a:custGeom>
            <a:avLst/>
            <a:gdLst/>
            <a:ahLst/>
            <a:cxnLst/>
            <a:rect l="l" t="t" r="r" b="b"/>
            <a:pathLst>
              <a:path w="6372581" h="465803">
                <a:moveTo>
                  <a:pt x="0" y="0"/>
                </a:moveTo>
                <a:lnTo>
                  <a:pt x="6372581" y="0"/>
                </a:lnTo>
                <a:lnTo>
                  <a:pt x="6372581" y="465803"/>
                </a:lnTo>
                <a:lnTo>
                  <a:pt x="0" y="46580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3566138" y="7734411"/>
            <a:ext cx="3310340" cy="441379"/>
          </a:xfrm>
          <a:custGeom>
            <a:avLst/>
            <a:gdLst/>
            <a:ahLst/>
            <a:cxnLst/>
            <a:rect l="l" t="t" r="r" b="b"/>
            <a:pathLst>
              <a:path w="3310340" h="441379">
                <a:moveTo>
                  <a:pt x="0" y="0"/>
                </a:moveTo>
                <a:lnTo>
                  <a:pt x="3310341" y="0"/>
                </a:lnTo>
                <a:lnTo>
                  <a:pt x="3310341" y="441378"/>
                </a:lnTo>
                <a:lnTo>
                  <a:pt x="0" y="44137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205658" y="640395"/>
            <a:ext cx="12723714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499" b="1" u="sng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Past, present</a:t>
            </a:r>
            <a:r>
              <a:rPr lang="en-US" sz="44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and future sea level changes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205658" y="1633505"/>
            <a:ext cx="14053642" cy="606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900"/>
              </a:lnSpc>
              <a:spcBef>
                <a:spcPct val="0"/>
              </a:spcBef>
            </a:pPr>
            <a:r>
              <a:rPr lang="en-US" sz="3500" b="1" strike="noStrike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Satellite altimetry (geocentric sea level changes)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262471" y="7859265"/>
            <a:ext cx="9428434" cy="1544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91" lvl="1" indent="-237495" algn="l">
              <a:lnSpc>
                <a:spcPts val="3080"/>
              </a:lnSpc>
              <a:buFont typeface="Arial"/>
              <a:buChar char="•"/>
            </a:pPr>
            <a:r>
              <a:rPr lang="en-US" sz="22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Consistent upward trend in basin averaged sea level, slightly above global mean SLR (3.20 mm yr−1)</a:t>
            </a:r>
          </a:p>
          <a:p>
            <a:pPr marL="474991" lvl="1" indent="-237495" algn="l">
              <a:lnSpc>
                <a:spcPts val="3080"/>
              </a:lnSpc>
              <a:spcBef>
                <a:spcPct val="0"/>
              </a:spcBef>
              <a:buFont typeface="Arial"/>
              <a:buChar char="•"/>
            </a:pPr>
            <a:r>
              <a:rPr lang="en-US" sz="22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Some variability in SLR trends between European basins</a:t>
            </a:r>
          </a:p>
          <a:p>
            <a:pPr marL="474991" lvl="1" indent="-237495" algn="l">
              <a:lnSpc>
                <a:spcPts val="3080"/>
              </a:lnSpc>
              <a:spcBef>
                <a:spcPct val="0"/>
              </a:spcBef>
              <a:buFont typeface="Arial"/>
              <a:buChar char="•"/>
            </a:pPr>
            <a:r>
              <a:rPr lang="en-US" sz="22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Only a few areas showing no change or slight decrease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306130" y="2739940"/>
            <a:ext cx="8692517" cy="4476646"/>
          </a:xfrm>
          <a:custGeom>
            <a:avLst/>
            <a:gdLst/>
            <a:ahLst/>
            <a:cxnLst/>
            <a:rect l="l" t="t" r="r" b="b"/>
            <a:pathLst>
              <a:path w="8692517" h="4476646">
                <a:moveTo>
                  <a:pt x="0" y="0"/>
                </a:moveTo>
                <a:lnTo>
                  <a:pt x="8692517" y="0"/>
                </a:lnTo>
                <a:lnTo>
                  <a:pt x="8692517" y="4476647"/>
                </a:lnTo>
                <a:lnTo>
                  <a:pt x="0" y="44766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372737" y="2739940"/>
            <a:ext cx="4582357" cy="4381628"/>
          </a:xfrm>
          <a:custGeom>
            <a:avLst/>
            <a:gdLst/>
            <a:ahLst/>
            <a:cxnLst/>
            <a:rect l="l" t="t" r="r" b="b"/>
            <a:pathLst>
              <a:path w="4582357" h="4381628">
                <a:moveTo>
                  <a:pt x="0" y="0"/>
                </a:moveTo>
                <a:lnTo>
                  <a:pt x="4582357" y="0"/>
                </a:lnTo>
                <a:lnTo>
                  <a:pt x="4582357" y="4381629"/>
                </a:lnTo>
                <a:lnTo>
                  <a:pt x="0" y="43816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3205658" y="640395"/>
            <a:ext cx="12723714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499" b="1" u="sng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Past, present</a:t>
            </a:r>
            <a:r>
              <a:rPr lang="en-US" sz="44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and future sea level changes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400028" y="1567037"/>
            <a:ext cx="13604479" cy="606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Vertical land motion…        …and SLR relative to the ground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205658" y="7859265"/>
            <a:ext cx="8692517" cy="1544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91" lvl="1" indent="-237495" algn="l">
              <a:lnSpc>
                <a:spcPts val="3080"/>
              </a:lnSpc>
              <a:spcBef>
                <a:spcPct val="0"/>
              </a:spcBef>
              <a:buFont typeface="Arial"/>
              <a:buChar char="•"/>
            </a:pPr>
            <a:r>
              <a:rPr lang="en-US" sz="22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Subsidence hotspots (e.g., Venice)</a:t>
            </a:r>
          </a:p>
          <a:p>
            <a:pPr marL="474991" lvl="1" indent="-237495" algn="l">
              <a:lnSpc>
                <a:spcPts val="3080"/>
              </a:lnSpc>
              <a:spcBef>
                <a:spcPct val="0"/>
              </a:spcBef>
              <a:buFont typeface="Arial"/>
              <a:buChar char="•"/>
            </a:pPr>
            <a:r>
              <a:rPr lang="en-US" sz="22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GIA patterns (northern EU) </a:t>
            </a:r>
          </a:p>
          <a:p>
            <a:pPr marL="474991" lvl="1" indent="-237495" algn="l">
              <a:lnSpc>
                <a:spcPts val="3080"/>
              </a:lnSpc>
              <a:spcBef>
                <a:spcPct val="0"/>
              </a:spcBef>
              <a:buFont typeface="Arial"/>
              <a:buChar char="•"/>
            </a:pPr>
            <a:r>
              <a:rPr lang="en-US" sz="22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Relative SL changes more contrasted than geocentric SLR (e.g., sea level fall in Baltic Sea)</a:t>
            </a:r>
          </a:p>
        </p:txBody>
      </p:sp>
      <p:grpSp>
        <p:nvGrpSpPr>
          <p:cNvPr id="15" name="Group 6">
            <a:extLst>
              <a:ext uri="{FF2B5EF4-FFF2-40B4-BE49-F238E27FC236}">
                <a16:creationId xmlns:a16="http://schemas.microsoft.com/office/drawing/2014/main" id="{4B8A64AA-A13E-AD0E-6E19-B881CB81D669}"/>
              </a:ext>
            </a:extLst>
          </p:cNvPr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1D73D69E-C462-71F0-2AA2-A66BB3E81C66}"/>
                </a:ext>
              </a:extLst>
            </p:cNvPr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</p:sp>
        <p:grpSp>
          <p:nvGrpSpPr>
            <p:cNvPr id="17" name="Group 8">
              <a:extLst>
                <a:ext uri="{FF2B5EF4-FFF2-40B4-BE49-F238E27FC236}">
                  <a16:creationId xmlns:a16="http://schemas.microsoft.com/office/drawing/2014/main" id="{12A12330-E8EF-15DB-E900-3816E65E1631}"/>
                </a:ext>
              </a:extLst>
            </p:cNvPr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EB352F13-FB3A-8046-096C-A576DF143523}"/>
                  </a:ext>
                </a:extLst>
              </p:cNvPr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D68C77B2-E393-0667-DBBB-5FB3485D6A36}"/>
                </a:ext>
              </a:extLst>
            </p:cNvPr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466715" y="2220701"/>
            <a:ext cx="11261277" cy="5161708"/>
          </a:xfrm>
          <a:custGeom>
            <a:avLst/>
            <a:gdLst/>
            <a:ahLst/>
            <a:cxnLst/>
            <a:rect l="l" t="t" r="r" b="b"/>
            <a:pathLst>
              <a:path w="11261277" h="5161708">
                <a:moveTo>
                  <a:pt x="0" y="0"/>
                </a:moveTo>
                <a:lnTo>
                  <a:pt x="11261277" y="0"/>
                </a:lnTo>
                <a:lnTo>
                  <a:pt x="11261277" y="5161708"/>
                </a:lnTo>
                <a:lnTo>
                  <a:pt x="0" y="51617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9373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7" name="Freeform 7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343068" r="-60808" b="-2300"/>
              </a:stretch>
            </a:blipFill>
          </p:spPr>
        </p:sp>
        <p:grpSp>
          <p:nvGrpSpPr>
            <p:cNvPr id="8" name="Group 8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10" name="Freeform 10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5057129" y="1558592"/>
            <a:ext cx="2518150" cy="723606"/>
          </a:xfrm>
          <a:custGeom>
            <a:avLst/>
            <a:gdLst/>
            <a:ahLst/>
            <a:cxnLst/>
            <a:rect l="l" t="t" r="r" b="b"/>
            <a:pathLst>
              <a:path w="2518150" h="723606">
                <a:moveTo>
                  <a:pt x="0" y="0"/>
                </a:moveTo>
                <a:lnTo>
                  <a:pt x="2518150" y="0"/>
                </a:lnTo>
                <a:lnTo>
                  <a:pt x="2518150" y="723607"/>
                </a:lnTo>
                <a:lnTo>
                  <a:pt x="0" y="7236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355400" y="1555854"/>
            <a:ext cx="2992540" cy="726345"/>
          </a:xfrm>
          <a:custGeom>
            <a:avLst/>
            <a:gdLst/>
            <a:ahLst/>
            <a:cxnLst/>
            <a:rect l="l" t="t" r="r" b="b"/>
            <a:pathLst>
              <a:path w="2992540" h="726345">
                <a:moveTo>
                  <a:pt x="0" y="0"/>
                </a:moveTo>
                <a:lnTo>
                  <a:pt x="2992540" y="0"/>
                </a:lnTo>
                <a:lnTo>
                  <a:pt x="2992540" y="726345"/>
                </a:lnTo>
                <a:lnTo>
                  <a:pt x="0" y="72634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466715" y="7515759"/>
            <a:ext cx="10732460" cy="1842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401" lvl="1" indent="-226701" algn="l">
              <a:lnSpc>
                <a:spcPts val="2940"/>
              </a:lnSpc>
              <a:spcBef>
                <a:spcPct val="0"/>
              </a:spcBef>
              <a:buFont typeface="Arial"/>
              <a:buChar char="•"/>
            </a:pPr>
            <a:r>
              <a:rPr lang="en-US" sz="21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Relative SLR throughout the 21st century over European Seas (except in the northern Baltic Sea and parts of the European Arctic : north / south gradient)</a:t>
            </a:r>
          </a:p>
          <a:p>
            <a:pPr marL="453401" lvl="1" indent="-226701" algn="l">
              <a:lnSpc>
                <a:spcPts val="2940"/>
              </a:lnSpc>
              <a:spcBef>
                <a:spcPct val="0"/>
              </a:spcBef>
              <a:buFont typeface="Arial"/>
              <a:buChar char="•"/>
            </a:pPr>
            <a:r>
              <a:rPr lang="en-US" sz="21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Broadly in line with global mean projections, but with regional disparities</a:t>
            </a:r>
          </a:p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~40 cm under low emissions</a:t>
            </a:r>
          </a:p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 u="none" strike="noStrike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~80 cm under very high emissions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205658" y="640395"/>
            <a:ext cx="12723714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4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Past, present and </a:t>
            </a:r>
            <a:r>
              <a:rPr lang="en-US" sz="4499" b="1" u="sng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future</a:t>
            </a:r>
            <a:r>
              <a:rPr lang="en-US" sz="44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sea level changes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6" name="Freeform 6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343068" r="-60808" b="-2300"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9" name="Freeform 9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3205658" y="1712786"/>
            <a:ext cx="6674359" cy="8005228"/>
          </a:xfrm>
          <a:custGeom>
            <a:avLst/>
            <a:gdLst/>
            <a:ahLst/>
            <a:cxnLst/>
            <a:rect l="l" t="t" r="r" b="b"/>
            <a:pathLst>
              <a:path w="6674359" h="8005228">
                <a:moveTo>
                  <a:pt x="0" y="0"/>
                </a:moveTo>
                <a:lnTo>
                  <a:pt x="6674359" y="0"/>
                </a:lnTo>
                <a:lnTo>
                  <a:pt x="6674359" y="8005228"/>
                </a:lnTo>
                <a:lnTo>
                  <a:pt x="0" y="800522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880017" y="3174374"/>
            <a:ext cx="1704362" cy="753722"/>
          </a:xfrm>
          <a:custGeom>
            <a:avLst/>
            <a:gdLst/>
            <a:ahLst/>
            <a:cxnLst/>
            <a:rect l="l" t="t" r="r" b="b"/>
            <a:pathLst>
              <a:path w="1704362" h="753722">
                <a:moveTo>
                  <a:pt x="0" y="0"/>
                </a:moveTo>
                <a:lnTo>
                  <a:pt x="1704362" y="0"/>
                </a:lnTo>
                <a:lnTo>
                  <a:pt x="1704362" y="753722"/>
                </a:lnTo>
                <a:lnTo>
                  <a:pt x="0" y="75372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9880017" y="3928096"/>
            <a:ext cx="1704362" cy="589695"/>
          </a:xfrm>
          <a:custGeom>
            <a:avLst/>
            <a:gdLst/>
            <a:ahLst/>
            <a:cxnLst/>
            <a:rect l="l" t="t" r="r" b="b"/>
            <a:pathLst>
              <a:path w="1704362" h="589695">
                <a:moveTo>
                  <a:pt x="0" y="0"/>
                </a:moveTo>
                <a:lnTo>
                  <a:pt x="1704362" y="0"/>
                </a:lnTo>
                <a:lnTo>
                  <a:pt x="1704362" y="589694"/>
                </a:lnTo>
                <a:lnTo>
                  <a:pt x="0" y="58969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808581" y="3802261"/>
            <a:ext cx="4142871" cy="251670"/>
          </a:xfrm>
          <a:custGeom>
            <a:avLst/>
            <a:gdLst/>
            <a:ahLst/>
            <a:cxnLst/>
            <a:rect l="l" t="t" r="r" b="b"/>
            <a:pathLst>
              <a:path w="4142871" h="251670">
                <a:moveTo>
                  <a:pt x="0" y="0"/>
                </a:moveTo>
                <a:lnTo>
                  <a:pt x="4142871" y="0"/>
                </a:lnTo>
                <a:lnTo>
                  <a:pt x="4142871" y="251670"/>
                </a:lnTo>
                <a:lnTo>
                  <a:pt x="0" y="25167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880017" y="5806452"/>
            <a:ext cx="1731279" cy="565597"/>
          </a:xfrm>
          <a:custGeom>
            <a:avLst/>
            <a:gdLst/>
            <a:ahLst/>
            <a:cxnLst/>
            <a:rect l="l" t="t" r="r" b="b"/>
            <a:pathLst>
              <a:path w="1731279" h="565597">
                <a:moveTo>
                  <a:pt x="0" y="0"/>
                </a:moveTo>
                <a:lnTo>
                  <a:pt x="1731279" y="0"/>
                </a:lnTo>
                <a:lnTo>
                  <a:pt x="1731279" y="565597"/>
                </a:lnTo>
                <a:lnTo>
                  <a:pt x="0" y="56559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9880017" y="6343474"/>
            <a:ext cx="1731279" cy="599008"/>
          </a:xfrm>
          <a:custGeom>
            <a:avLst/>
            <a:gdLst/>
            <a:ahLst/>
            <a:cxnLst/>
            <a:rect l="l" t="t" r="r" b="b"/>
            <a:pathLst>
              <a:path w="1731279" h="599008">
                <a:moveTo>
                  <a:pt x="0" y="0"/>
                </a:moveTo>
                <a:lnTo>
                  <a:pt x="1731279" y="0"/>
                </a:lnTo>
                <a:lnTo>
                  <a:pt x="1731279" y="599008"/>
                </a:lnTo>
                <a:lnTo>
                  <a:pt x="0" y="59900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808581" y="6217639"/>
            <a:ext cx="4142871" cy="251670"/>
          </a:xfrm>
          <a:custGeom>
            <a:avLst/>
            <a:gdLst/>
            <a:ahLst/>
            <a:cxnLst/>
            <a:rect l="l" t="t" r="r" b="b"/>
            <a:pathLst>
              <a:path w="4142871" h="251670">
                <a:moveTo>
                  <a:pt x="0" y="0"/>
                </a:moveTo>
                <a:lnTo>
                  <a:pt x="4142871" y="0"/>
                </a:lnTo>
                <a:lnTo>
                  <a:pt x="4142871" y="251670"/>
                </a:lnTo>
                <a:lnTo>
                  <a:pt x="0" y="25167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808581" y="8562740"/>
            <a:ext cx="4142871" cy="251670"/>
          </a:xfrm>
          <a:custGeom>
            <a:avLst/>
            <a:gdLst/>
            <a:ahLst/>
            <a:cxnLst/>
            <a:rect l="l" t="t" r="r" b="b"/>
            <a:pathLst>
              <a:path w="4142871" h="251670">
                <a:moveTo>
                  <a:pt x="0" y="0"/>
                </a:moveTo>
                <a:lnTo>
                  <a:pt x="4142871" y="0"/>
                </a:lnTo>
                <a:lnTo>
                  <a:pt x="4142871" y="251669"/>
                </a:lnTo>
                <a:lnTo>
                  <a:pt x="0" y="25166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853100" y="8129875"/>
            <a:ext cx="1731279" cy="558700"/>
          </a:xfrm>
          <a:custGeom>
            <a:avLst/>
            <a:gdLst/>
            <a:ahLst/>
            <a:cxnLst/>
            <a:rect l="l" t="t" r="r" b="b"/>
            <a:pathLst>
              <a:path w="1731279" h="558700">
                <a:moveTo>
                  <a:pt x="0" y="0"/>
                </a:moveTo>
                <a:lnTo>
                  <a:pt x="1731279" y="0"/>
                </a:lnTo>
                <a:lnTo>
                  <a:pt x="1731279" y="558699"/>
                </a:lnTo>
                <a:lnTo>
                  <a:pt x="0" y="55869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9895416" y="8688574"/>
            <a:ext cx="1646646" cy="569726"/>
          </a:xfrm>
          <a:custGeom>
            <a:avLst/>
            <a:gdLst/>
            <a:ahLst/>
            <a:cxnLst/>
            <a:rect l="l" t="t" r="r" b="b"/>
            <a:pathLst>
              <a:path w="1646646" h="569726">
                <a:moveTo>
                  <a:pt x="0" y="0"/>
                </a:moveTo>
                <a:lnTo>
                  <a:pt x="1646646" y="0"/>
                </a:lnTo>
                <a:lnTo>
                  <a:pt x="1646646" y="569726"/>
                </a:lnTo>
                <a:lnTo>
                  <a:pt x="0" y="56972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3205658" y="640395"/>
            <a:ext cx="12723714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4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Past, present and </a:t>
            </a:r>
            <a:r>
              <a:rPr lang="en-US" sz="4499" b="1" u="sng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future</a:t>
            </a:r>
            <a:r>
              <a:rPr lang="en-US" sz="44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sea level changes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401130" y="1734186"/>
            <a:ext cx="4858170" cy="6621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91" lvl="1" indent="-237495" algn="l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Sea level rise faster in southern than northern European basins</a:t>
            </a:r>
          </a:p>
          <a:p>
            <a:pPr algn="l">
              <a:lnSpc>
                <a:spcPts val="3080"/>
              </a:lnSpc>
            </a:pPr>
            <a:endParaRPr lang="en-US" sz="2200" dirty="0">
              <a:solidFill>
                <a:srgbClr val="222F6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74991" lvl="1" indent="-237495" algn="l">
              <a:lnSpc>
                <a:spcPts val="3080"/>
              </a:lnSpc>
              <a:spcBef>
                <a:spcPct val="0"/>
              </a:spcBef>
              <a:buFont typeface="Arial"/>
              <a:buChar char="•"/>
            </a:pPr>
            <a:r>
              <a:rPr lang="en-US" sz="2200" dirty="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1-m SLR to occur in 2120s 2130s in Mediterranean Sea for very high emission scenario</a:t>
            </a:r>
          </a:p>
          <a:p>
            <a:pPr algn="l">
              <a:lnSpc>
                <a:spcPts val="3080"/>
              </a:lnSpc>
              <a:spcBef>
                <a:spcPct val="0"/>
              </a:spcBef>
            </a:pPr>
            <a:endParaRPr lang="en-US" sz="2200" dirty="0">
              <a:solidFill>
                <a:srgbClr val="222F6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74991" lvl="1" indent="-237495" algn="l">
              <a:lnSpc>
                <a:spcPts val="3080"/>
              </a:lnSpc>
              <a:spcBef>
                <a:spcPct val="0"/>
              </a:spcBef>
              <a:buFont typeface="Arial"/>
              <a:buChar char="•"/>
            </a:pPr>
            <a:r>
              <a:rPr lang="en-US" sz="2200" dirty="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Sea level committed to rise for centuries to millennia in European seas (large inertia of ice sheets and deep ocean)</a:t>
            </a:r>
          </a:p>
          <a:p>
            <a:pPr algn="l">
              <a:lnSpc>
                <a:spcPts val="3080"/>
              </a:lnSpc>
              <a:spcBef>
                <a:spcPct val="0"/>
              </a:spcBef>
            </a:pPr>
            <a:endParaRPr lang="en-US" sz="2200" dirty="0">
              <a:solidFill>
                <a:srgbClr val="222F6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74991" lvl="1" indent="-237495" algn="l">
              <a:lnSpc>
                <a:spcPts val="3080"/>
              </a:lnSpc>
              <a:spcBef>
                <a:spcPct val="0"/>
              </a:spcBef>
              <a:buFont typeface="Arial"/>
              <a:buChar char="•"/>
            </a:pPr>
            <a:r>
              <a:rPr lang="en-US" sz="2200" dirty="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Major uncertainty for SLR long-term projections: Greenland and Antarctic ice mass loss and related tipping points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6" name="Freeform 6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343068" r="-60808" b="-2300"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9" name="Freeform 9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3095527" y="2007022"/>
            <a:ext cx="6356958" cy="6356958"/>
          </a:xfrm>
          <a:custGeom>
            <a:avLst/>
            <a:gdLst/>
            <a:ahLst/>
            <a:cxnLst/>
            <a:rect l="l" t="t" r="r" b="b"/>
            <a:pathLst>
              <a:path w="6356958" h="6356958">
                <a:moveTo>
                  <a:pt x="0" y="0"/>
                </a:moveTo>
                <a:lnTo>
                  <a:pt x="6356959" y="0"/>
                </a:lnTo>
                <a:lnTo>
                  <a:pt x="6356959" y="6356959"/>
                </a:lnTo>
                <a:lnTo>
                  <a:pt x="0" y="635695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835418" y="2007022"/>
            <a:ext cx="1697042" cy="925659"/>
          </a:xfrm>
          <a:custGeom>
            <a:avLst/>
            <a:gdLst/>
            <a:ahLst/>
            <a:cxnLst/>
            <a:rect l="l" t="t" r="r" b="b"/>
            <a:pathLst>
              <a:path w="1697042" h="925659">
                <a:moveTo>
                  <a:pt x="0" y="0"/>
                </a:moveTo>
                <a:lnTo>
                  <a:pt x="1697041" y="0"/>
                </a:lnTo>
                <a:lnTo>
                  <a:pt x="1697041" y="925660"/>
                </a:lnTo>
                <a:lnTo>
                  <a:pt x="0" y="92566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873518" y="3431552"/>
            <a:ext cx="1554162" cy="847725"/>
          </a:xfrm>
          <a:custGeom>
            <a:avLst/>
            <a:gdLst/>
            <a:ahLst/>
            <a:cxnLst/>
            <a:rect l="l" t="t" r="r" b="b"/>
            <a:pathLst>
              <a:path w="1554162" h="847725">
                <a:moveTo>
                  <a:pt x="0" y="0"/>
                </a:moveTo>
                <a:lnTo>
                  <a:pt x="1554162" y="0"/>
                </a:lnTo>
                <a:lnTo>
                  <a:pt x="1554162" y="847725"/>
                </a:lnTo>
                <a:lnTo>
                  <a:pt x="0" y="8477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0873518" y="4675906"/>
            <a:ext cx="1481872" cy="814709"/>
          </a:xfrm>
          <a:custGeom>
            <a:avLst/>
            <a:gdLst/>
            <a:ahLst/>
            <a:cxnLst/>
            <a:rect l="l" t="t" r="r" b="b"/>
            <a:pathLst>
              <a:path w="1481872" h="814709">
                <a:moveTo>
                  <a:pt x="0" y="0"/>
                </a:moveTo>
                <a:lnTo>
                  <a:pt x="1481872" y="0"/>
                </a:lnTo>
                <a:lnTo>
                  <a:pt x="1481872" y="814709"/>
                </a:lnTo>
                <a:lnTo>
                  <a:pt x="0" y="81470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4" name="AutoShape 14"/>
          <p:cNvSpPr/>
          <p:nvPr/>
        </p:nvSpPr>
        <p:spPr>
          <a:xfrm flipV="1">
            <a:off x="9043394" y="6595515"/>
            <a:ext cx="1903317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043394" y="8043315"/>
            <a:ext cx="1903317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 flipV="1">
            <a:off x="9043394" y="5045160"/>
            <a:ext cx="1903317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 flipV="1">
            <a:off x="9043394" y="3718569"/>
            <a:ext cx="1903317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9043394" y="2332518"/>
            <a:ext cx="1903317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Freeform 19"/>
          <p:cNvSpPr/>
          <p:nvPr/>
        </p:nvSpPr>
        <p:spPr>
          <a:xfrm>
            <a:off x="10881088" y="6191368"/>
            <a:ext cx="1481872" cy="808294"/>
          </a:xfrm>
          <a:custGeom>
            <a:avLst/>
            <a:gdLst/>
            <a:ahLst/>
            <a:cxnLst/>
            <a:rect l="l" t="t" r="r" b="b"/>
            <a:pathLst>
              <a:path w="1481872" h="808294">
                <a:moveTo>
                  <a:pt x="0" y="0"/>
                </a:moveTo>
                <a:lnTo>
                  <a:pt x="1481872" y="0"/>
                </a:lnTo>
                <a:lnTo>
                  <a:pt x="1481872" y="808294"/>
                </a:lnTo>
                <a:lnTo>
                  <a:pt x="0" y="80829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0887972" y="7618787"/>
            <a:ext cx="1487153" cy="810594"/>
          </a:xfrm>
          <a:custGeom>
            <a:avLst/>
            <a:gdLst/>
            <a:ahLst/>
            <a:cxnLst/>
            <a:rect l="l" t="t" r="r" b="b"/>
            <a:pathLst>
              <a:path w="1487153" h="810594">
                <a:moveTo>
                  <a:pt x="0" y="0"/>
                </a:moveTo>
                <a:lnTo>
                  <a:pt x="1487153" y="0"/>
                </a:lnTo>
                <a:lnTo>
                  <a:pt x="1487153" y="810594"/>
                </a:lnTo>
                <a:lnTo>
                  <a:pt x="0" y="81059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3205658" y="557953"/>
            <a:ext cx="12723714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4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Past, present and </a:t>
            </a:r>
            <a:r>
              <a:rPr lang="en-US" sz="4499" b="1" u="sng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future</a:t>
            </a:r>
            <a:r>
              <a:rPr lang="en-US" sz="44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sea level changes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205658" y="1634279"/>
            <a:ext cx="8942880" cy="372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The historical 1-in-100-yr SL event will become by 2100: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158033" y="8561561"/>
            <a:ext cx="8525905" cy="1099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Figure. Expected change in frequency of the historical centennial SL event in 2100 (SSP2-4.5 middle-of-the-road emission scenario, IPCC AR6)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551509" y="2051142"/>
            <a:ext cx="5462282" cy="5840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91" lvl="1" indent="-237495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Extreme sea levels at the coast: to be reached more frequently in the future</a:t>
            </a:r>
          </a:p>
          <a:p>
            <a:pPr marL="474991" lvl="1" indent="-237495" algn="l">
              <a:lnSpc>
                <a:spcPts val="3080"/>
              </a:lnSpc>
              <a:buFont typeface="Arial"/>
              <a:buChar char="•"/>
            </a:pPr>
            <a:r>
              <a:rPr lang="en-US" sz="220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Exacerbated for southern Europe: Rarely reached (over past decades) sea levels will be reached much more frequently (close to daily!) by 2100</a:t>
            </a:r>
          </a:p>
          <a:p>
            <a:pPr algn="l">
              <a:lnSpc>
                <a:spcPts val="3080"/>
              </a:lnSpc>
            </a:pPr>
            <a:endParaRPr lang="en-US" sz="2200">
              <a:solidFill>
                <a:srgbClr val="222F6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080"/>
              </a:lnSpc>
            </a:pPr>
            <a:r>
              <a:rPr lang="en-US" sz="220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-&gt; Need for adaptation measure</a:t>
            </a:r>
          </a:p>
          <a:p>
            <a:pPr algn="l">
              <a:lnSpc>
                <a:spcPts val="3080"/>
              </a:lnSpc>
            </a:pPr>
            <a:r>
              <a:rPr lang="en-US" sz="220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-&gt; Need for higher-resolution SL projections</a:t>
            </a:r>
          </a:p>
          <a:p>
            <a:pPr algn="l">
              <a:lnSpc>
                <a:spcPts val="3080"/>
              </a:lnSpc>
            </a:pPr>
            <a:r>
              <a:rPr lang="en-US" sz="2200">
                <a:solidFill>
                  <a:srgbClr val="222F62"/>
                </a:solidFill>
                <a:latin typeface="Montserrat"/>
                <a:ea typeface="Montserrat"/>
                <a:cs typeface="Montserrat"/>
                <a:sym typeface="Montserrat"/>
              </a:rPr>
              <a:t>-&gt; Need for information on local drivers of extreme sea levels (including tides, waves, storm surges).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52807" y="3638749"/>
            <a:ext cx="5982386" cy="3009503"/>
            <a:chOff x="0" y="0"/>
            <a:chExt cx="7976515" cy="4012671"/>
          </a:xfrm>
        </p:grpSpPr>
        <p:sp>
          <p:nvSpPr>
            <p:cNvPr id="3" name="Freeform 3"/>
            <p:cNvSpPr/>
            <p:nvPr/>
          </p:nvSpPr>
          <p:spPr>
            <a:xfrm>
              <a:off x="0" y="1403351"/>
              <a:ext cx="7976515" cy="1304660"/>
            </a:xfrm>
            <a:custGeom>
              <a:avLst/>
              <a:gdLst/>
              <a:ahLst/>
              <a:cxnLst/>
              <a:rect l="l" t="t" r="r" b="b"/>
              <a:pathLst>
                <a:path w="7976515" h="1304660">
                  <a:moveTo>
                    <a:pt x="0" y="0"/>
                  </a:moveTo>
                  <a:lnTo>
                    <a:pt x="7976515" y="0"/>
                  </a:lnTo>
                  <a:lnTo>
                    <a:pt x="7976515" y="1304660"/>
                  </a:lnTo>
                  <a:lnTo>
                    <a:pt x="0" y="13046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235513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2708011"/>
              <a:ext cx="7976515" cy="1304660"/>
            </a:xfrm>
            <a:custGeom>
              <a:avLst/>
              <a:gdLst/>
              <a:ahLst/>
              <a:cxnLst/>
              <a:rect l="l" t="t" r="r" b="b"/>
              <a:pathLst>
                <a:path w="7976515" h="1304660">
                  <a:moveTo>
                    <a:pt x="0" y="0"/>
                  </a:moveTo>
                  <a:lnTo>
                    <a:pt x="7976515" y="0"/>
                  </a:lnTo>
                  <a:lnTo>
                    <a:pt x="7976515" y="1304660"/>
                  </a:lnTo>
                  <a:lnTo>
                    <a:pt x="0" y="13046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235513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7976515" cy="1304660"/>
            </a:xfrm>
            <a:custGeom>
              <a:avLst/>
              <a:gdLst/>
              <a:ahLst/>
              <a:cxnLst/>
              <a:rect l="l" t="t" r="r" b="b"/>
              <a:pathLst>
                <a:path w="7976515" h="1304660">
                  <a:moveTo>
                    <a:pt x="0" y="0"/>
                  </a:moveTo>
                  <a:lnTo>
                    <a:pt x="7976515" y="0"/>
                  </a:lnTo>
                  <a:lnTo>
                    <a:pt x="7976515" y="1304660"/>
                  </a:lnTo>
                  <a:lnTo>
                    <a:pt x="0" y="13046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235513"/>
              </a:stretch>
            </a:blip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e9126b-c3fa-4cf7-8558-74ce8997f442" xsi:nil="true"/>
    <lcf76f155ced4ddcb4097134ff3c332f xmlns="92bbe6a9-d4fb-4af3-9f8d-4e67905f4d0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C1E2AF71159341BD302CA2A6C06F94" ma:contentTypeVersion="19" ma:contentTypeDescription="Create a new document." ma:contentTypeScope="" ma:versionID="8cbf7e404810e7149aae788e75d7efcf">
  <xsd:schema xmlns:xsd="http://www.w3.org/2001/XMLSchema" xmlns:xs="http://www.w3.org/2001/XMLSchema" xmlns:p="http://schemas.microsoft.com/office/2006/metadata/properties" xmlns:ns2="bc7ac59a-f584-4dd4-85a9-e2145df2f527" xmlns:ns3="92bbe6a9-d4fb-4af3-9f8d-4e67905f4d02" xmlns:ns4="ade9126b-c3fa-4cf7-8558-74ce8997f442" targetNamespace="http://schemas.microsoft.com/office/2006/metadata/properties" ma:root="true" ma:fieldsID="16abb25de760d5d7cc82735ca4f5d03d" ns2:_="" ns3:_="" ns4:_="">
    <xsd:import namespace="bc7ac59a-f584-4dd4-85a9-e2145df2f527"/>
    <xsd:import namespace="92bbe6a9-d4fb-4af3-9f8d-4e67905f4d02"/>
    <xsd:import namespace="ade9126b-c3fa-4cf7-8558-74ce8997f4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3:MediaServiceOCR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ac59a-f584-4dd4-85a9-e2145df2f5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bbe6a9-d4fb-4af3-9f8d-4e67905f4d02" elementFormDefault="qualified">
    <xsd:import namespace="http://schemas.microsoft.com/office/2006/documentManagement/types"/>
    <xsd:import namespace="http://schemas.microsoft.com/office/infopath/2007/PartnerControls"/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c0aafe4-5865-4624-8542-b097a09040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9126b-c3fa-4cf7-8558-74ce8997f44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34c2ef-8caf-4efe-8cd6-051273dd95e2}" ma:internalName="TaxCatchAll" ma:showField="CatchAllData" ma:web="ade9126b-c3fa-4cf7-8558-74ce8997f4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406F38-5893-4B5C-967F-2500FB296509}">
  <ds:schemaRefs>
    <ds:schemaRef ds:uri="http://schemas.microsoft.com/office/2006/metadata/properties"/>
    <ds:schemaRef ds:uri="http://schemas.microsoft.com/office/infopath/2007/PartnerControls"/>
    <ds:schemaRef ds:uri="ade9126b-c3fa-4cf7-8558-74ce8997f442"/>
    <ds:schemaRef ds:uri="92bbe6a9-d4fb-4af3-9f8d-4e67905f4d02"/>
  </ds:schemaRefs>
</ds:datastoreItem>
</file>

<file path=customXml/itemProps2.xml><?xml version="1.0" encoding="utf-8"?>
<ds:datastoreItem xmlns:ds="http://schemas.openxmlformats.org/officeDocument/2006/customXml" ds:itemID="{112F7B21-2B2A-4E23-BF4B-B9B595F8B6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ac59a-f584-4dd4-85a9-e2145df2f527"/>
    <ds:schemaRef ds:uri="92bbe6a9-d4fb-4af3-9f8d-4e67905f4d02"/>
    <ds:schemaRef ds:uri="ade9126b-c3fa-4cf7-8558-74ce8997f4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F27873-FBBC-4DA8-9F1D-818AF37DFE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417</Words>
  <Application>Microsoft Office PowerPoint</Application>
  <PresentationFormat>Custom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UNOD-SLR-slides_launch webinar</dc:title>
  <cp:lastModifiedBy>Angelique Melet</cp:lastModifiedBy>
  <cp:revision>6</cp:revision>
  <dcterms:created xsi:type="dcterms:W3CDTF">2006-08-16T00:00:00Z</dcterms:created>
  <dcterms:modified xsi:type="dcterms:W3CDTF">2024-11-13T07:35:58Z</dcterms:modified>
  <dc:identifier>DAGAP7AaX1g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0x010100A4C1E2AF71159341BD302CA2A6C06F94</vt:lpwstr>
  </property>
  <property fmtid="{D5CDD505-2E9C-101B-9397-08002B2CF9AE}" pid="3" name="MediaServiceImageTags">
    <vt:lpwstr/>
  </property>
</Properties>
</file>