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64" r:id="rId8"/>
    <p:sldId id="259" r:id="rId9"/>
    <p:sldId id="260" r:id="rId10"/>
    <p:sldId id="261" r:id="rId11"/>
    <p:sldId id="262" r:id="rId12"/>
    <p:sldId id="263" r:id="rId13"/>
  </p:sldIdLst>
  <p:sldSz cx="18288000" cy="10287000"/>
  <p:notesSz cx="6858000" cy="9144000"/>
  <p:embeddedFontLst>
    <p:embeddedFont>
      <p:font typeface="Montserrat" panose="00000500000000000000" pitchFamily="2" charset="0"/>
      <p:regular r:id="rId14"/>
      <p:bold r:id="rId15"/>
      <p:italic r:id="rId16"/>
      <p:boldItalic r:id="rId17"/>
    </p:embeddedFont>
    <p:embeddedFont>
      <p:font typeface="Montserrat Bold" panose="00000800000000000000" pitchFamily="2" charset="0"/>
      <p:regular r:id="rId18"/>
      <p:bold r:id="rId19"/>
    </p:embeddedFont>
    <p:embeddedFont>
      <p:font typeface="Montserrat Italics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B437FA-7DFD-C875-DBFD-856460DE043B}" v="4" dt="2024-11-13T07:08:59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90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GH Kanika" userId="S::kanika.singh_jpi-climate.belspo.be#ext#@jpioceans.onmicrosoft.com::5d15aa3e-3cf1-4b44-8a4d-1479ba66535d" providerId="AD" clId="Web-{ACB437FA-7DFD-C875-DBFD-856460DE043B}"/>
    <pc:docChg chg="modSld">
      <pc:chgData name="SINGH Kanika" userId="S::kanika.singh_jpi-climate.belspo.be#ext#@jpioceans.onmicrosoft.com::5d15aa3e-3cf1-4b44-8a4d-1479ba66535d" providerId="AD" clId="Web-{ACB437FA-7DFD-C875-DBFD-856460DE043B}" dt="2024-11-13T07:08:59.945" v="3"/>
      <pc:docMkLst>
        <pc:docMk/>
      </pc:docMkLst>
      <pc:sldChg chg="addSp delSp modSp">
        <pc:chgData name="SINGH Kanika" userId="S::kanika.singh_jpi-climate.belspo.be#ext#@jpioceans.onmicrosoft.com::5d15aa3e-3cf1-4b44-8a4d-1479ba66535d" providerId="AD" clId="Web-{ACB437FA-7DFD-C875-DBFD-856460DE043B}" dt="2024-11-13T07:08:59.945" v="3"/>
        <pc:sldMkLst>
          <pc:docMk/>
          <pc:sldMk cId="0" sldId="256"/>
        </pc:sldMkLst>
        <pc:spChg chg="add mod">
          <ac:chgData name="SINGH Kanika" userId="S::kanika.singh_jpi-climate.belspo.be#ext#@jpioceans.onmicrosoft.com::5d15aa3e-3cf1-4b44-8a4d-1479ba66535d" providerId="AD" clId="Web-{ACB437FA-7DFD-C875-DBFD-856460DE043B}" dt="2024-11-13T07:08:59.945" v="3"/>
          <ac:spMkLst>
            <pc:docMk/>
            <pc:sldMk cId="0" sldId="256"/>
            <ac:spMk id="25" creationId="{00D40040-5F7F-EE53-3371-A9814F662AAF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28" creationId="{14C05C36-B747-5DA3-A2D9-1071578AB044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29" creationId="{6271E591-EF50-C385-AFED-D76BDD8DE310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0" creationId="{575E1A97-3EC5-5091-0D1F-DE1A00DE6C56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1" creationId="{1AAA91DE-9E2D-9D43-3E82-D6E7AA0C51C2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2" creationId="{CAE61767-4F06-E7E2-CE3F-5ECE4BF98677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3" creationId="{1BFA2329-1ECD-D7FB-98F9-0B9786009186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4" creationId="{824C1AA0-96B7-14C0-D6F9-0A09A5F0D328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5" creationId="{702908F8-57B5-74AA-4929-15F86A448AD4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6" creationId="{18A8B41B-8706-5225-87DE-EA99AF7EF155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7" creationId="{9FD166F1-AF3F-0E9D-5B09-2BDFAD268363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8" creationId="{6DEAB5FF-25C5-4CF9-7E64-FF7D9B5E04C2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39" creationId="{65340758-8D46-2EC9-1D53-291FFFE23AC9}"/>
          </ac:spMkLst>
        </pc:spChg>
        <pc:s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spMkLst>
            <pc:docMk/>
            <pc:sldMk cId="0" sldId="256"/>
            <ac:spMk id="40" creationId="{9DFEAB0E-6E1D-DBF5-26A2-C81C5982AC7D}"/>
          </ac:spMkLst>
        </pc:spChg>
        <pc:grpChg chg="del">
          <ac:chgData name="SINGH Kanika" userId="S::kanika.singh_jpi-climate.belspo.be#ext#@jpioceans.onmicrosoft.com::5d15aa3e-3cf1-4b44-8a4d-1479ba66535d" providerId="AD" clId="Web-{ACB437FA-7DFD-C875-DBFD-856460DE043B}" dt="2024-11-13T07:08:00.740" v="0"/>
          <ac:grpSpMkLst>
            <pc:docMk/>
            <pc:sldMk cId="0" sldId="256"/>
            <ac:grpSpMk id="6" creationId="{00000000-0000-0000-0000-000000000000}"/>
          </ac:grpSpMkLst>
        </pc:grpChg>
        <pc:gr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grpSpMkLst>
            <pc:docMk/>
            <pc:sldMk cId="0" sldId="256"/>
            <ac:grpSpMk id="24" creationId="{580FF64F-7F57-9EBD-E43F-57255154A960}"/>
          </ac:grpSpMkLst>
        </pc:grpChg>
        <pc:grp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grpSpMkLst>
            <pc:docMk/>
            <pc:sldMk cId="0" sldId="256"/>
            <ac:grpSpMk id="27" creationId="{4BA76491-C59C-1CFC-F45B-03BC50BB33CA}"/>
          </ac:grpSpMkLst>
        </pc:grpChg>
        <pc:picChg chg="add">
          <ac:chgData name="SINGH Kanika" userId="S::kanika.singh_jpi-climate.belspo.be#ext#@jpioceans.onmicrosoft.com::5d15aa3e-3cf1-4b44-8a4d-1479ba66535d" providerId="AD" clId="Web-{ACB437FA-7DFD-C875-DBFD-856460DE043B}" dt="2024-11-13T07:08:35.303" v="1"/>
          <ac:picMkLst>
            <pc:docMk/>
            <pc:sldMk cId="0" sldId="256"/>
            <ac:picMk id="26" creationId="{CB1071C8-6A2C-42CD-C773-FE40FD97AC13}"/>
          </ac:picMkLst>
        </pc:picChg>
      </pc:sldChg>
    </pc:docChg>
  </pc:docChgLst>
  <pc:docChgLst>
    <pc:chgData clId="Web-{69A192E8-8601-AD46-79CC-45F72C87405B}"/>
    <pc:docChg chg="modSld">
      <pc:chgData name="" userId="" providerId="" clId="Web-{69A192E8-8601-AD46-79CC-45F72C87405B}" dt="2024-11-07T19:01:20.555" v="0" actId="14100"/>
      <pc:docMkLst>
        <pc:docMk/>
      </pc:docMkLst>
      <pc:sldChg chg="modSp">
        <pc:chgData name="" userId="" providerId="" clId="Web-{69A192E8-8601-AD46-79CC-45F72C87405B}" dt="2024-11-07T19:01:20.555" v="0" actId="14100"/>
        <pc:sldMkLst>
          <pc:docMk/>
          <pc:sldMk cId="4146359188" sldId="264"/>
        </pc:sldMkLst>
        <pc:spChg chg="mod">
          <ac:chgData name="" userId="" providerId="" clId="Web-{69A192E8-8601-AD46-79CC-45F72C87405B}" dt="2024-11-07T19:01:20.555" v="0" actId="14100"/>
          <ac:spMkLst>
            <pc:docMk/>
            <pc:sldMk cId="4146359188" sldId="264"/>
            <ac:spMk id="11" creationId="{00000000-0000-0000-0000-000000000000}"/>
          </ac:spMkLst>
        </pc:spChg>
      </pc:sldChg>
    </pc:docChg>
  </pc:docChgLst>
  <pc:docChgLst>
    <pc:chgData name="SINGH Kanika" userId="S::kanika.singh_jpi-climate.belspo.be#ext#@jpioceans.onmicrosoft.com::5d15aa3e-3cf1-4b44-8a4d-1479ba66535d" providerId="AD" clId="Web-{69A192E8-8601-AD46-79CC-45F72C87405B}"/>
    <pc:docChg chg="modSld">
      <pc:chgData name="SINGH Kanika" userId="S::kanika.singh_jpi-climate.belspo.be#ext#@jpioceans.onmicrosoft.com::5d15aa3e-3cf1-4b44-8a4d-1479ba66535d" providerId="AD" clId="Web-{69A192E8-8601-AD46-79CC-45F72C87405B}" dt="2024-11-07T19:01:43.134" v="1" actId="14100"/>
      <pc:docMkLst>
        <pc:docMk/>
      </pc:docMkLst>
      <pc:sldChg chg="modSp">
        <pc:chgData name="SINGH Kanika" userId="S::kanika.singh_jpi-climate.belspo.be#ext#@jpioceans.onmicrosoft.com::5d15aa3e-3cf1-4b44-8a4d-1479ba66535d" providerId="AD" clId="Web-{69A192E8-8601-AD46-79CC-45F72C87405B}" dt="2024-11-07T19:01:43.134" v="1" actId="14100"/>
        <pc:sldMkLst>
          <pc:docMk/>
          <pc:sldMk cId="0" sldId="263"/>
        </pc:sldMkLst>
        <pc:spChg chg="mod">
          <ac:chgData name="SINGH Kanika" userId="S::kanika.singh_jpi-climate.belspo.be#ext#@jpioceans.onmicrosoft.com::5d15aa3e-3cf1-4b44-8a4d-1479ba66535d" providerId="AD" clId="Web-{69A192E8-8601-AD46-79CC-45F72C87405B}" dt="2024-11-07T19:01:36.665" v="0" actId="1076"/>
          <ac:spMkLst>
            <pc:docMk/>
            <pc:sldMk cId="0" sldId="263"/>
            <ac:spMk id="6" creationId="{00000000-0000-0000-0000-000000000000}"/>
          </ac:spMkLst>
        </pc:spChg>
        <pc:spChg chg="mod">
          <ac:chgData name="SINGH Kanika" userId="S::kanika.singh_jpi-climate.belspo.be#ext#@jpioceans.onmicrosoft.com::5d15aa3e-3cf1-4b44-8a4d-1479ba66535d" providerId="AD" clId="Web-{69A192E8-8601-AD46-79CC-45F72C87405B}" dt="2024-11-07T19:01:43.134" v="1" actId="14100"/>
          <ac:spMkLst>
            <pc:docMk/>
            <pc:sldMk cId="0" sldId="26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sv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3.svg"/><Relationship Id="rId9" Type="http://schemas.openxmlformats.org/officeDocument/2006/relationships/image" Target="../media/image2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.sv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33.svg"/><Relationship Id="rId5" Type="http://schemas.openxmlformats.org/officeDocument/2006/relationships/image" Target="../media/image23.png"/><Relationship Id="rId10" Type="http://schemas.openxmlformats.org/officeDocument/2006/relationships/image" Target="../media/image32.png"/><Relationship Id="rId4" Type="http://schemas.openxmlformats.org/officeDocument/2006/relationships/image" Target="../media/image6.png"/><Relationship Id="rId9" Type="http://schemas.openxmlformats.org/officeDocument/2006/relationships/image" Target="../media/image3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.sv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.sv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39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svg"/><Relationship Id="rId25" Type="http://schemas.openxmlformats.org/officeDocument/2006/relationships/image" Target="../media/image38.png"/><Relationship Id="rId2" Type="http://schemas.openxmlformats.org/officeDocument/2006/relationships/image" Target="../media/image37.jpeg"/><Relationship Id="rId16" Type="http://schemas.openxmlformats.org/officeDocument/2006/relationships/image" Target="../media/image15.pn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7662" r="-60808" b="-138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Freeform 5"/>
          <p:cNvSpPr/>
          <p:nvPr/>
        </p:nvSpPr>
        <p:spPr>
          <a:xfrm>
            <a:off x="290658" y="24965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Freeform 21"/>
          <p:cNvSpPr/>
          <p:nvPr/>
        </p:nvSpPr>
        <p:spPr>
          <a:xfrm>
            <a:off x="4427328" y="-3945821"/>
            <a:ext cx="15457278" cy="11129240"/>
          </a:xfrm>
          <a:custGeom>
            <a:avLst/>
            <a:gdLst/>
            <a:ahLst/>
            <a:cxnLst/>
            <a:rect l="l" t="t" r="r" b="b"/>
            <a:pathLst>
              <a:path w="15457278" h="11129240">
                <a:moveTo>
                  <a:pt x="0" y="0"/>
                </a:moveTo>
                <a:lnTo>
                  <a:pt x="15457279" y="0"/>
                </a:lnTo>
                <a:lnTo>
                  <a:pt x="15457279" y="11129240"/>
                </a:lnTo>
                <a:lnTo>
                  <a:pt x="0" y="11129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TextBox 22"/>
          <p:cNvSpPr txBox="1"/>
          <p:nvPr/>
        </p:nvSpPr>
        <p:spPr>
          <a:xfrm>
            <a:off x="4741916" y="1788795"/>
            <a:ext cx="12748391" cy="1730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49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Sea Level Rise in Europe: Governance Context and Challenges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741916" y="4261049"/>
            <a:ext cx="12517384" cy="1762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</a:pPr>
            <a:r>
              <a:rPr lang="en-US" sz="2499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Sandy Bisaro, Giulia Galluccio, Elisa Fiorini Beckhauser,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Fulvio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Biddau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Ruben David,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Floortje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d'Hont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Antonio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Góngora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Zurro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Gonéri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Le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Cozannet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Sadie McEvoy,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Begoña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Pérez Gómez, Claudia </a:t>
            </a:r>
            <a:r>
              <a:rPr lang="en-US" sz="24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Romagnoli</a:t>
            </a:r>
            <a:r>
              <a:rPr lang="en-US" sz="24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Eugenio Sini, and Jill Slinger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80FF64F-7F57-9EBD-E43F-57255154A960}"/>
              </a:ext>
            </a:extLst>
          </p:cNvPr>
          <p:cNvGrpSpPr/>
          <p:nvPr/>
        </p:nvGrpSpPr>
        <p:grpSpPr>
          <a:xfrm>
            <a:off x="988" y="8326491"/>
            <a:ext cx="18288000" cy="3924864"/>
            <a:chOff x="988" y="8326491"/>
            <a:chExt cx="24384000" cy="523315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BA76491-C59C-1CFC-F45B-03BC50BB33CA}"/>
                </a:ext>
              </a:extLst>
            </p:cNvPr>
            <p:cNvGrpSpPr/>
            <p:nvPr/>
          </p:nvGrpSpPr>
          <p:grpSpPr>
            <a:xfrm>
              <a:off x="988" y="8431576"/>
              <a:ext cx="24384000" cy="5128066"/>
              <a:chOff x="988" y="8431576"/>
              <a:chExt cx="2460908" cy="517540"/>
            </a:xfrm>
          </p:grpSpPr>
          <p:sp>
            <p:nvSpPr>
              <p:cNvPr id="40" name="Freeform 8">
                <a:extLst>
                  <a:ext uri="{FF2B5EF4-FFF2-40B4-BE49-F238E27FC236}">
                    <a16:creationId xmlns:a16="http://schemas.microsoft.com/office/drawing/2014/main" id="{9DFEAB0E-6E1D-DBF5-26A2-C81C5982AC7D}"/>
                  </a:ext>
                </a:extLst>
              </p:cNvPr>
              <p:cNvSpPr/>
              <p:nvPr/>
            </p:nvSpPr>
            <p:spPr>
              <a:xfrm>
                <a:off x="988" y="8431576"/>
                <a:ext cx="2460908" cy="517540"/>
              </a:xfrm>
              <a:custGeom>
                <a:avLst/>
                <a:gdLst/>
                <a:ahLst/>
                <a:cxnLst/>
                <a:rect l="l" t="t" r="r" b="b"/>
                <a:pathLst>
                  <a:path w="2460908" h="517540">
                    <a:moveTo>
                      <a:pt x="0" y="0"/>
                    </a:moveTo>
                    <a:lnTo>
                      <a:pt x="2460908" y="0"/>
                    </a:lnTo>
                    <a:lnTo>
                      <a:pt x="2460908" y="517540"/>
                    </a:lnTo>
                    <a:lnTo>
                      <a:pt x="0" y="517540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endParaRPr lang="en-GB"/>
              </a:p>
            </p:txBody>
          </p:sp>
        </p:grp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14C05C36-B747-5DA3-A2D9-1071578AB044}"/>
                </a:ext>
              </a:extLst>
            </p:cNvPr>
            <p:cNvSpPr/>
            <p:nvPr/>
          </p:nvSpPr>
          <p:spPr>
            <a:xfrm>
              <a:off x="4202413" y="8326491"/>
              <a:ext cx="2721731" cy="2591104"/>
            </a:xfrm>
            <a:custGeom>
              <a:avLst/>
              <a:gdLst/>
              <a:ahLst/>
              <a:cxnLst/>
              <a:rect l="l" t="t" r="r" b="b"/>
              <a:pathLst>
                <a:path w="3070074" h="3070074">
                  <a:moveTo>
                    <a:pt x="0" y="0"/>
                  </a:moveTo>
                  <a:lnTo>
                    <a:pt x="3070074" y="0"/>
                  </a:lnTo>
                  <a:lnTo>
                    <a:pt x="3070074" y="3070074"/>
                  </a:lnTo>
                  <a:lnTo>
                    <a:pt x="0" y="3070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6271E591-EF50-C385-AFED-D76BDD8DE310}"/>
                </a:ext>
              </a:extLst>
            </p:cNvPr>
            <p:cNvSpPr/>
            <p:nvPr/>
          </p:nvSpPr>
          <p:spPr>
            <a:xfrm>
              <a:off x="412040" y="8946143"/>
              <a:ext cx="3195931" cy="1120631"/>
            </a:xfrm>
            <a:custGeom>
              <a:avLst/>
              <a:gdLst/>
              <a:ahLst/>
              <a:cxnLst/>
              <a:rect l="l" t="t" r="r" b="b"/>
              <a:pathLst>
                <a:path w="4088559" h="1229485">
                  <a:moveTo>
                    <a:pt x="0" y="0"/>
                  </a:moveTo>
                  <a:lnTo>
                    <a:pt x="4088559" y="0"/>
                  </a:lnTo>
                  <a:lnTo>
                    <a:pt x="4088559" y="1229485"/>
                  </a:lnTo>
                  <a:lnTo>
                    <a:pt x="0" y="12294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575E1A97-3EC5-5091-0D1F-DE1A00DE6C56}"/>
                </a:ext>
              </a:extLst>
            </p:cNvPr>
            <p:cNvSpPr/>
            <p:nvPr/>
          </p:nvSpPr>
          <p:spPr>
            <a:xfrm>
              <a:off x="7451952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1AAA91DE-9E2D-9D43-3E82-D6E7AA0C51C2}"/>
                </a:ext>
              </a:extLst>
            </p:cNvPr>
            <p:cNvSpPr/>
            <p:nvPr/>
          </p:nvSpPr>
          <p:spPr>
            <a:xfrm>
              <a:off x="9590104" y="9193826"/>
              <a:ext cx="844947" cy="844947"/>
            </a:xfrm>
            <a:custGeom>
              <a:avLst/>
              <a:gdLst/>
              <a:ahLst/>
              <a:cxnLst/>
              <a:rect l="l" t="t" r="r" b="b"/>
              <a:pathLst>
                <a:path w="844947" h="844947">
                  <a:moveTo>
                    <a:pt x="0" y="0"/>
                  </a:moveTo>
                  <a:lnTo>
                    <a:pt x="844947" y="0"/>
                  </a:lnTo>
                  <a:lnTo>
                    <a:pt x="844947" y="844947"/>
                  </a:lnTo>
                  <a:lnTo>
                    <a:pt x="0" y="844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CAE61767-4F06-E7E2-CE3F-5ECE4BF98677}"/>
                </a:ext>
              </a:extLst>
            </p:cNvPr>
            <p:cNvSpPr/>
            <p:nvPr/>
          </p:nvSpPr>
          <p:spPr>
            <a:xfrm>
              <a:off x="8509903" y="9161771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1" y="0"/>
                  </a:lnTo>
                  <a:lnTo>
                    <a:pt x="877001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1BFA2329-1ECD-D7FB-98F9-0B9786009186}"/>
                </a:ext>
              </a:extLst>
            </p:cNvPr>
            <p:cNvSpPr/>
            <p:nvPr/>
          </p:nvSpPr>
          <p:spPr>
            <a:xfrm>
              <a:off x="11718449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824C1AA0-96B7-14C0-D6F9-0A09A5F0D328}"/>
                </a:ext>
              </a:extLst>
            </p:cNvPr>
            <p:cNvSpPr/>
            <p:nvPr/>
          </p:nvSpPr>
          <p:spPr>
            <a:xfrm>
              <a:off x="10638251" y="9161771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0" y="0"/>
                  </a:lnTo>
                  <a:lnTo>
                    <a:pt x="877000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702908F8-57B5-74AA-4929-15F86A448AD4}"/>
                </a:ext>
              </a:extLst>
            </p:cNvPr>
            <p:cNvSpPr/>
            <p:nvPr/>
          </p:nvSpPr>
          <p:spPr>
            <a:xfrm>
              <a:off x="12792027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18A8B41B-8706-5225-87DE-EA99AF7EF155}"/>
                </a:ext>
              </a:extLst>
            </p:cNvPr>
            <p:cNvSpPr/>
            <p:nvPr/>
          </p:nvSpPr>
          <p:spPr>
            <a:xfrm>
              <a:off x="13865603" y="9177571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9FD166F1-AF3F-0E9D-5B09-2BDFAD268363}"/>
                </a:ext>
              </a:extLst>
            </p:cNvPr>
            <p:cNvSpPr/>
            <p:nvPr/>
          </p:nvSpPr>
          <p:spPr>
            <a:xfrm>
              <a:off x="16120071" y="9209624"/>
              <a:ext cx="829148" cy="829148"/>
            </a:xfrm>
            <a:custGeom>
              <a:avLst/>
              <a:gdLst/>
              <a:ahLst/>
              <a:cxnLst/>
              <a:rect l="l" t="t" r="r" b="b"/>
              <a:pathLst>
                <a:path w="829148" h="829148">
                  <a:moveTo>
                    <a:pt x="0" y="0"/>
                  </a:moveTo>
                  <a:lnTo>
                    <a:pt x="829147" y="0"/>
                  </a:lnTo>
                  <a:lnTo>
                    <a:pt x="829147" y="829148"/>
                  </a:lnTo>
                  <a:lnTo>
                    <a:pt x="0" y="829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/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6DEAB5FF-25C5-4CF9-7E64-FF7D9B5E04C2}"/>
                </a:ext>
              </a:extLst>
            </p:cNvPr>
            <p:cNvSpPr/>
            <p:nvPr/>
          </p:nvSpPr>
          <p:spPr>
            <a:xfrm>
              <a:off x="14960951" y="9193826"/>
              <a:ext cx="955919" cy="911708"/>
            </a:xfrm>
            <a:custGeom>
              <a:avLst/>
              <a:gdLst/>
              <a:ahLst/>
              <a:cxnLst/>
              <a:rect l="l" t="t" r="r" b="b"/>
              <a:pathLst>
                <a:path w="955919" h="911708">
                  <a:moveTo>
                    <a:pt x="0" y="0"/>
                  </a:moveTo>
                  <a:lnTo>
                    <a:pt x="955920" y="0"/>
                  </a:lnTo>
                  <a:lnTo>
                    <a:pt x="955920" y="911708"/>
                  </a:lnTo>
                  <a:lnTo>
                    <a:pt x="0" y="911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65340758-8D46-2EC9-1D53-291FFFE23AC9}"/>
                </a:ext>
              </a:extLst>
            </p:cNvPr>
            <p:cNvSpPr/>
            <p:nvPr/>
          </p:nvSpPr>
          <p:spPr>
            <a:xfrm>
              <a:off x="17532757" y="8671650"/>
              <a:ext cx="3071885" cy="2170358"/>
            </a:xfrm>
            <a:custGeom>
              <a:avLst/>
              <a:gdLst/>
              <a:ahLst/>
              <a:cxnLst/>
              <a:rect l="l" t="t" r="r" b="b"/>
              <a:pathLst>
                <a:path w="3071885" h="2170358">
                  <a:moveTo>
                    <a:pt x="0" y="0"/>
                  </a:moveTo>
                  <a:lnTo>
                    <a:pt x="3071886" y="0"/>
                  </a:lnTo>
                  <a:lnTo>
                    <a:pt x="3071886" y="2170358"/>
                  </a:lnTo>
                  <a:lnTo>
                    <a:pt x="0" y="21703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/>
              <a:stretch>
                <a:fillRect t="-5300" r="-9322" b="-5300"/>
              </a:stretch>
            </a:blipFill>
          </p:spPr>
          <p:txBody>
            <a:bodyPr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lang="en-GB"/>
            </a:p>
          </p:txBody>
        </p:sp>
      </p:grpSp>
      <p:sp>
        <p:nvSpPr>
          <p:cNvPr id="25" name="TextBox 5">
            <a:extLst>
              <a:ext uri="{FF2B5EF4-FFF2-40B4-BE49-F238E27FC236}">
                <a16:creationId xmlns:a16="http://schemas.microsoft.com/office/drawing/2014/main" id="{00D40040-5F7F-EE53-3371-A9814F662AAF}"/>
              </a:ext>
            </a:extLst>
          </p:cNvPr>
          <p:cNvSpPr txBox="1"/>
          <p:nvPr/>
        </p:nvSpPr>
        <p:spPr>
          <a:xfrm>
            <a:off x="15799129" y="9264732"/>
            <a:ext cx="2514600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800" i="1" dirty="0">
                <a:solidFill>
                  <a:srgbClr val="6B777D"/>
                </a:solidFill>
                <a:latin typeface="TTInterfacesRegular"/>
              </a:rPr>
              <a:t>With the support of Horizon Europe funded </a:t>
            </a:r>
            <a:r>
              <a:rPr lang="en-US" sz="1800" i="1" dirty="0">
                <a:solidFill>
                  <a:srgbClr val="6B777D"/>
                </a:solidFill>
                <a:ea typeface="+mn-lt"/>
                <a:cs typeface="+mn-lt"/>
              </a:rPr>
              <a:t>MAGICA project</a:t>
            </a:r>
            <a:endParaRPr lang="en-US" sz="1800" i="1" dirty="0">
              <a:solidFill>
                <a:srgbClr val="6B777D"/>
              </a:solidFill>
              <a:latin typeface="TTInterfacesRegular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B1071C8-6A2C-42CD-C773-FE40FD97AC1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801601" y="8637482"/>
            <a:ext cx="1835729" cy="614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63499" y="589597"/>
            <a:ext cx="748297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4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SLR governance context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4" name="Freeform 4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7" name="Freeform 7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963499" y="2093595"/>
            <a:ext cx="10775612" cy="566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50"/>
              </a:lnSpc>
            </a:pPr>
            <a:r>
              <a:rPr lang="en-US" sz="2600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Context:</a:t>
            </a:r>
            <a:r>
              <a:rPr lang="en-US" sz="26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 Coastal governance complex; requires integrating policies across multiple scales &amp; domains</a:t>
            </a:r>
          </a:p>
          <a:p>
            <a:pPr algn="l">
              <a:lnSpc>
                <a:spcPts val="4550"/>
              </a:lnSpc>
            </a:pPr>
            <a:endParaRPr lang="en-US" sz="2600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550"/>
              </a:lnSpc>
            </a:pPr>
            <a:r>
              <a:rPr lang="en-US" sz="2600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Objectives:</a:t>
            </a:r>
          </a:p>
          <a:p>
            <a:pPr marL="561341" lvl="1" indent="-280670" algn="l">
              <a:lnSpc>
                <a:spcPts val="4550"/>
              </a:lnSpc>
              <a:buFont typeface="Arial"/>
              <a:buChar char="•"/>
            </a:pPr>
            <a:r>
              <a:rPr lang="en-US" sz="26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Assess progress of Europe’s coastal policies in tackling SLR</a:t>
            </a:r>
          </a:p>
          <a:p>
            <a:pPr marL="561341" lvl="1" indent="-280670" algn="l">
              <a:lnSpc>
                <a:spcPts val="4550"/>
              </a:lnSpc>
              <a:buFont typeface="Arial"/>
              <a:buChar char="•"/>
            </a:pPr>
            <a:r>
              <a:rPr lang="en-US" sz="26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Analyze governance structures, financial support, and decision-making in the European sea basins</a:t>
            </a:r>
          </a:p>
          <a:p>
            <a:pPr marL="561341" lvl="1" indent="-280670" algn="l">
              <a:lnSpc>
                <a:spcPts val="4550"/>
              </a:lnSpc>
              <a:buFont typeface="Arial"/>
              <a:buChar char="•"/>
            </a:pPr>
            <a:r>
              <a:rPr lang="en-US" sz="26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Explore equitable/ inclusive approaches to managing SLR challenges</a:t>
            </a:r>
          </a:p>
          <a:p>
            <a:pPr algn="l">
              <a:lnSpc>
                <a:spcPts val="4550"/>
              </a:lnSpc>
            </a:pPr>
            <a:endParaRPr lang="en-US" sz="2600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300" r="-9322" b="-530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14224886" y="3750844"/>
            <a:ext cx="3208969" cy="3291251"/>
          </a:xfrm>
          <a:custGeom>
            <a:avLst/>
            <a:gdLst/>
            <a:ahLst/>
            <a:cxnLst/>
            <a:rect l="l" t="t" r="r" b="b"/>
            <a:pathLst>
              <a:path w="3208969" h="3291251">
                <a:moveTo>
                  <a:pt x="0" y="0"/>
                </a:moveTo>
                <a:lnTo>
                  <a:pt x="3208969" y="0"/>
                </a:lnTo>
                <a:lnTo>
                  <a:pt x="3208969" y="3291250"/>
                </a:lnTo>
                <a:lnTo>
                  <a:pt x="0" y="32912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3" name="Freeform 3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6" name="Freeform 6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" name="Freeform 7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300" r="-9322" b="-530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3140240" y="495300"/>
            <a:ext cx="9860459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b="1" dirty="0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National coastal policy frameworks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113057" y="3254957"/>
            <a:ext cx="5231129" cy="1403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Montserrat"/>
                <a:sym typeface="Montserrat"/>
              </a:rPr>
              <a:t>Table. </a:t>
            </a:r>
            <a:r>
              <a:rPr lang="en-US" dirty="0">
                <a:solidFill>
                  <a:srgbClr val="000000"/>
                </a:solidFill>
                <a:latin typeface="Montserrat"/>
              </a:rPr>
              <a:t>Assessment of national policies for coastal adaptation and maritime spatial planning policies in Europe. Note: n/a​​​​​​​ – not applicable.​​​​​​​</a:t>
            </a:r>
            <a:endParaRPr lang="en-US" dirty="0">
              <a:solidFill>
                <a:srgbClr val="000000"/>
              </a:solidFill>
              <a:latin typeface="Montserrat"/>
              <a:sym typeface="Montserrat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69E0933-A874-2579-43E9-520739B85C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4400"/>
          <a:stretch/>
        </p:blipFill>
        <p:spPr bwMode="auto">
          <a:xfrm>
            <a:off x="3140239" y="1333501"/>
            <a:ext cx="8442161" cy="894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3" name="Freeform 3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6" name="Freeform 6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" name="Freeform 7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300" r="-9322" b="-530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3140240" y="468630"/>
            <a:ext cx="10795640" cy="7005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b="1" dirty="0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National coastal policy frameworks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127E4B-EB96-7BFA-067F-4EDA63569520}"/>
              </a:ext>
            </a:extLst>
          </p:cNvPr>
          <p:cNvSpPr txBox="1"/>
          <p:nvPr/>
        </p:nvSpPr>
        <p:spPr>
          <a:xfrm>
            <a:off x="13000699" y="3619500"/>
            <a:ext cx="1828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Montserrat"/>
                <a:sym typeface="Montserrat"/>
              </a:rPr>
              <a:t>Table. Contd.</a:t>
            </a:r>
            <a:endParaRPr lang="en-GB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0CAEE150-89D6-FDDE-E1C1-13176F1E66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55"/>
          <a:stretch/>
        </p:blipFill>
        <p:spPr bwMode="auto">
          <a:xfrm>
            <a:off x="3140239" y="1676901"/>
            <a:ext cx="9363425" cy="7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359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3" name="Group 3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5" name="Freeform 5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300" r="-9322" b="-530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" name="Freeform 14"/>
          <p:cNvSpPr/>
          <p:nvPr/>
        </p:nvSpPr>
        <p:spPr>
          <a:xfrm>
            <a:off x="14727992" y="3177881"/>
            <a:ext cx="818263" cy="1184328"/>
          </a:xfrm>
          <a:custGeom>
            <a:avLst/>
            <a:gdLst/>
            <a:ahLst/>
            <a:cxnLst/>
            <a:rect l="l" t="t" r="r" b="b"/>
            <a:pathLst>
              <a:path w="818263" h="1184328">
                <a:moveTo>
                  <a:pt x="0" y="0"/>
                </a:moveTo>
                <a:lnTo>
                  <a:pt x="818263" y="0"/>
                </a:lnTo>
                <a:lnTo>
                  <a:pt x="818263" y="1184328"/>
                </a:lnTo>
                <a:lnTo>
                  <a:pt x="0" y="118432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5"/>
          <p:cNvSpPr/>
          <p:nvPr/>
        </p:nvSpPr>
        <p:spPr>
          <a:xfrm>
            <a:off x="14222751" y="5652884"/>
            <a:ext cx="1828745" cy="1234403"/>
          </a:xfrm>
          <a:custGeom>
            <a:avLst/>
            <a:gdLst/>
            <a:ahLst/>
            <a:cxnLst/>
            <a:rect l="l" t="t" r="r" b="b"/>
            <a:pathLst>
              <a:path w="1828745" h="1234403">
                <a:moveTo>
                  <a:pt x="0" y="0"/>
                </a:moveTo>
                <a:lnTo>
                  <a:pt x="1828745" y="0"/>
                </a:lnTo>
                <a:lnTo>
                  <a:pt x="1828745" y="1234403"/>
                </a:lnTo>
                <a:lnTo>
                  <a:pt x="0" y="123440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2963499" y="-76200"/>
            <a:ext cx="13235484" cy="2362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endParaRPr/>
          </a:p>
          <a:p>
            <a:pPr algn="l">
              <a:lnSpc>
                <a:spcPts val="6299"/>
              </a:lnSpc>
            </a:pPr>
            <a:r>
              <a:rPr lang="en-US" sz="4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SLR governance complexity and challenges </a:t>
            </a:r>
          </a:p>
          <a:p>
            <a:pPr algn="ctr">
              <a:lnSpc>
                <a:spcPts val="6299"/>
              </a:lnSpc>
            </a:pPr>
            <a:endParaRPr lang="en-US" sz="4500" b="1">
              <a:solidFill>
                <a:srgbClr val="222F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963499" y="1770456"/>
            <a:ext cx="9474696" cy="5116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  <a:spcBef>
                <a:spcPct val="0"/>
              </a:spcBef>
            </a:pPr>
            <a:endParaRPr/>
          </a:p>
          <a:p>
            <a:pPr algn="l">
              <a:lnSpc>
                <a:spcPts val="4759"/>
              </a:lnSpc>
            </a:pPr>
            <a:r>
              <a:rPr lang="en-US" sz="3399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Types of challenges</a:t>
            </a:r>
          </a:p>
          <a:p>
            <a:pPr algn="l">
              <a:lnSpc>
                <a:spcPts val="4479"/>
              </a:lnSpc>
            </a:pPr>
            <a:endParaRPr lang="en-US" sz="3399" b="1">
              <a:solidFill>
                <a:srgbClr val="1E355E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marL="690876" lvl="1" indent="-345438" algn="l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Time horizon and uncertainty</a:t>
            </a: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90876" lvl="1" indent="-345438" algn="l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Cross-scale and cross-domain coordination</a:t>
            </a: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90876" lvl="1" indent="-345438" algn="l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Equity and social vulnerability</a:t>
            </a:r>
          </a:p>
          <a:p>
            <a:pPr algn="l">
              <a:lnSpc>
                <a:spcPts val="4479"/>
              </a:lnSpc>
              <a:spcBef>
                <a:spcPct val="0"/>
              </a:spcBef>
            </a:pPr>
            <a:endParaRPr lang="en-US" sz="3199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3" name="Group 3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5" name="Freeform 5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300" r="-9322" b="-530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200133" y="601246"/>
            <a:ext cx="13581181" cy="7140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26"/>
              </a:lnSpc>
            </a:pPr>
            <a:r>
              <a:rPr lang="en-US" sz="3518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Cross-scale and cross-domain coordination </a:t>
            </a:r>
          </a:p>
          <a:p>
            <a:pPr algn="l">
              <a:lnSpc>
                <a:spcPts val="4646"/>
              </a:lnSpc>
            </a:pPr>
            <a:endParaRPr lang="en-US" sz="3518" b="1">
              <a:solidFill>
                <a:srgbClr val="1E355E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l">
              <a:lnSpc>
                <a:spcPts val="4646"/>
              </a:lnSpc>
              <a:spcBef>
                <a:spcPct val="0"/>
              </a:spcBef>
            </a:pPr>
            <a:r>
              <a:rPr lang="en-US" sz="3318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Example: </a:t>
            </a:r>
            <a:r>
              <a:rPr lang="en-US" sz="3318" b="1" u="sng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Ravenna Municipality Vision for 2100</a:t>
            </a:r>
          </a:p>
          <a:p>
            <a:pPr algn="l">
              <a:lnSpc>
                <a:spcPts val="4086"/>
              </a:lnSpc>
              <a:spcBef>
                <a:spcPct val="0"/>
              </a:spcBef>
            </a:pPr>
            <a:endParaRPr lang="en-US" sz="3318" b="1" u="sng">
              <a:solidFill>
                <a:srgbClr val="1E355E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l">
              <a:lnSpc>
                <a:spcPts val="3879"/>
              </a:lnSpc>
            </a:pPr>
            <a:r>
              <a:rPr lang="en-US" sz="2770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Resilience Plan</a:t>
            </a:r>
            <a:r>
              <a:rPr lang="en-US" sz="277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: Integrated coastal adaptation strategies focused on protecting natural ecosystems and urban areas.</a:t>
            </a:r>
          </a:p>
          <a:p>
            <a:pPr algn="l">
              <a:lnSpc>
                <a:spcPts val="3879"/>
              </a:lnSpc>
            </a:pPr>
            <a:endParaRPr lang="en-US" sz="2770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879"/>
              </a:lnSpc>
            </a:pPr>
            <a:r>
              <a:rPr lang="en-US" sz="2770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Approaches</a:t>
            </a:r>
            <a:r>
              <a:rPr lang="en-US" sz="277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</a:p>
          <a:p>
            <a:pPr marL="598208" lvl="1" indent="-299104" algn="l">
              <a:lnSpc>
                <a:spcPts val="3879"/>
              </a:lnSpc>
              <a:buFont typeface="Arial"/>
              <a:buChar char="•"/>
            </a:pPr>
            <a:r>
              <a:rPr lang="en-US" sz="2770" i="1">
                <a:solidFill>
                  <a:srgbClr val="1E355E"/>
                </a:solidFill>
                <a:latin typeface="Montserrat Italics"/>
                <a:ea typeface="Montserrat Italics"/>
                <a:cs typeface="Montserrat Italics"/>
                <a:sym typeface="Montserrat Italics"/>
              </a:rPr>
              <a:t>Rigid-Conservative</a:t>
            </a:r>
            <a:r>
              <a:rPr lang="en-US" sz="277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: Reinforce existing coastal defenses.</a:t>
            </a:r>
          </a:p>
          <a:p>
            <a:pPr marL="598208" lvl="1" indent="-299104" algn="l">
              <a:lnSpc>
                <a:spcPts val="3879"/>
              </a:lnSpc>
              <a:spcBef>
                <a:spcPct val="0"/>
              </a:spcBef>
              <a:buFont typeface="Arial"/>
              <a:buChar char="•"/>
            </a:pPr>
            <a:r>
              <a:rPr lang="en-US" sz="2770" i="1">
                <a:solidFill>
                  <a:srgbClr val="1E355E"/>
                </a:solidFill>
                <a:latin typeface="Montserrat Italics"/>
                <a:ea typeface="Montserrat Italics"/>
                <a:cs typeface="Montserrat Italics"/>
                <a:sym typeface="Montserrat Italics"/>
              </a:rPr>
              <a:t>Dynamic-Evolutive</a:t>
            </a:r>
            <a:r>
              <a:rPr lang="en-US" sz="277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: Managed retreat, habitat shifts to wetlands, forests, and marshes.</a:t>
            </a:r>
          </a:p>
          <a:p>
            <a:pPr algn="l">
              <a:lnSpc>
                <a:spcPts val="3879"/>
              </a:lnSpc>
              <a:spcBef>
                <a:spcPct val="0"/>
              </a:spcBef>
            </a:pPr>
            <a:endParaRPr lang="en-US" sz="2770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879"/>
              </a:lnSpc>
            </a:pPr>
            <a:r>
              <a:rPr lang="en-US" sz="2770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Monitoring</a:t>
            </a:r>
            <a:r>
              <a:rPr lang="en-US" sz="277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: Scenario-based approach (SebD method) assessing impacts and adaptations, supported by academic research and ongoing monitoring.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3" name="Group 3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5" name="Freeform 5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300" r="-9322" b="-530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" name="Freeform 14"/>
          <p:cNvSpPr/>
          <p:nvPr/>
        </p:nvSpPr>
        <p:spPr>
          <a:xfrm>
            <a:off x="3540690" y="1268801"/>
            <a:ext cx="7183996" cy="4076367"/>
          </a:xfrm>
          <a:custGeom>
            <a:avLst/>
            <a:gdLst/>
            <a:ahLst/>
            <a:cxnLst/>
            <a:rect l="l" t="t" r="r" b="b"/>
            <a:pathLst>
              <a:path w="7183996" h="4076367">
                <a:moveTo>
                  <a:pt x="0" y="0"/>
                </a:moveTo>
                <a:lnTo>
                  <a:pt x="7183997" y="0"/>
                </a:lnTo>
                <a:lnTo>
                  <a:pt x="7183997" y="4076367"/>
                </a:lnTo>
                <a:lnTo>
                  <a:pt x="0" y="407636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4956" r="-495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5"/>
          <p:cNvSpPr/>
          <p:nvPr/>
        </p:nvSpPr>
        <p:spPr>
          <a:xfrm>
            <a:off x="3540690" y="5602343"/>
            <a:ext cx="7183996" cy="3804180"/>
          </a:xfrm>
          <a:custGeom>
            <a:avLst/>
            <a:gdLst/>
            <a:ahLst/>
            <a:cxnLst/>
            <a:rect l="l" t="t" r="r" b="b"/>
            <a:pathLst>
              <a:path w="7183996" h="3804180">
                <a:moveTo>
                  <a:pt x="0" y="0"/>
                </a:moveTo>
                <a:lnTo>
                  <a:pt x="7183997" y="0"/>
                </a:lnTo>
                <a:lnTo>
                  <a:pt x="7183997" y="3804180"/>
                </a:lnTo>
                <a:lnTo>
                  <a:pt x="0" y="380418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1395" r="-1139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11216708" y="1799031"/>
            <a:ext cx="5335050" cy="2325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                                                            a </a:t>
            </a:r>
            <a:r>
              <a:rPr lang="en-US" sz="2200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rigid–conservative approach, </a:t>
            </a:r>
            <a:r>
              <a:rPr lang="en-US" sz="22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with maintenance of the coastal defence structures and the coastline position and prevalent agricultural land use in internal areas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216708" y="5934581"/>
            <a:ext cx="5335050" cy="27158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                                                            a </a:t>
            </a:r>
            <a:r>
              <a:rPr lang="en-US" sz="2200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dynamic and evolutive approach, </a:t>
            </a:r>
            <a:r>
              <a:rPr lang="en-US" sz="22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considering managed realignment of the coastline, the construction of a new dune line and the partial environmental transformation of the territory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540690" y="269052"/>
            <a:ext cx="13775422" cy="789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Computer-generated image of a </a:t>
            </a:r>
            <a:r>
              <a:rPr lang="en-US" sz="2300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possible configuration in 2100</a:t>
            </a:r>
            <a:r>
              <a:rPr lang="en-US" sz="230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, in the  southern coastal area of the municipality of Ravenna, according to: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3" name="Group 3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5" name="Freeform 5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300" r="-9322" b="-530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" name="Freeform 14"/>
          <p:cNvSpPr/>
          <p:nvPr/>
        </p:nvSpPr>
        <p:spPr>
          <a:xfrm>
            <a:off x="3376117" y="1382583"/>
            <a:ext cx="10922650" cy="7536628"/>
          </a:xfrm>
          <a:custGeom>
            <a:avLst/>
            <a:gdLst/>
            <a:ahLst/>
            <a:cxnLst/>
            <a:rect l="l" t="t" r="r" b="b"/>
            <a:pathLst>
              <a:path w="10922650" h="7536628">
                <a:moveTo>
                  <a:pt x="0" y="0"/>
                </a:moveTo>
                <a:lnTo>
                  <a:pt x="10922650" y="0"/>
                </a:lnTo>
                <a:lnTo>
                  <a:pt x="10922650" y="7536628"/>
                </a:lnTo>
                <a:lnTo>
                  <a:pt x="0" y="75366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TextBox 15"/>
          <p:cNvSpPr txBox="1"/>
          <p:nvPr/>
        </p:nvSpPr>
        <p:spPr>
          <a:xfrm>
            <a:off x="3395167" y="390336"/>
            <a:ext cx="8031063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00"/>
              </a:lnSpc>
              <a:spcBef>
                <a:spcPct val="0"/>
              </a:spcBef>
            </a:pPr>
            <a:r>
              <a:rPr lang="en-US" sz="40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Equity and social vulnerability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735077" y="8923656"/>
            <a:ext cx="5748833" cy="372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Table. Climate litigation cases.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7662" r="-60808" b="-138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Freeform 5"/>
          <p:cNvSpPr/>
          <p:nvPr/>
        </p:nvSpPr>
        <p:spPr>
          <a:xfrm>
            <a:off x="290658" y="24965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4574285" y="-3946590"/>
            <a:ext cx="15457278" cy="11129240"/>
          </a:xfrm>
          <a:custGeom>
            <a:avLst/>
            <a:gdLst/>
            <a:ahLst/>
            <a:cxnLst/>
            <a:rect l="l" t="t" r="r" b="b"/>
            <a:pathLst>
              <a:path w="15457278" h="11129240">
                <a:moveTo>
                  <a:pt x="0" y="0"/>
                </a:moveTo>
                <a:lnTo>
                  <a:pt x="15457279" y="0"/>
                </a:lnTo>
                <a:lnTo>
                  <a:pt x="15457279" y="11129240"/>
                </a:lnTo>
                <a:lnTo>
                  <a:pt x="0" y="11129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7" name="Group 7"/>
          <p:cNvGrpSpPr/>
          <p:nvPr/>
        </p:nvGrpSpPr>
        <p:grpSpPr>
          <a:xfrm>
            <a:off x="0" y="8338367"/>
            <a:ext cx="18288000" cy="4120805"/>
            <a:chOff x="0" y="0"/>
            <a:chExt cx="24384000" cy="5494406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366341"/>
              <a:ext cx="24384000" cy="5128066"/>
              <a:chOff x="0" y="0"/>
              <a:chExt cx="2460908" cy="51754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460908" cy="517540"/>
              </a:xfrm>
              <a:custGeom>
                <a:avLst/>
                <a:gdLst/>
                <a:ahLst/>
                <a:cxnLst/>
                <a:rect l="l" t="t" r="r" b="b"/>
                <a:pathLst>
                  <a:path w="2460908" h="517540">
                    <a:moveTo>
                      <a:pt x="0" y="0"/>
                    </a:moveTo>
                    <a:lnTo>
                      <a:pt x="2460908" y="0"/>
                    </a:lnTo>
                    <a:lnTo>
                      <a:pt x="2460908" y="517540"/>
                    </a:lnTo>
                    <a:lnTo>
                      <a:pt x="0" y="517540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5921367" y="0"/>
              <a:ext cx="3070074" cy="3070074"/>
            </a:xfrm>
            <a:custGeom>
              <a:avLst/>
              <a:gdLst/>
              <a:ahLst/>
              <a:cxnLst/>
              <a:rect l="l" t="t" r="r" b="b"/>
              <a:pathLst>
                <a:path w="3070074" h="3070074">
                  <a:moveTo>
                    <a:pt x="0" y="0"/>
                  </a:moveTo>
                  <a:lnTo>
                    <a:pt x="3070074" y="0"/>
                  </a:lnTo>
                  <a:lnTo>
                    <a:pt x="3070074" y="3070074"/>
                  </a:lnTo>
                  <a:lnTo>
                    <a:pt x="0" y="3070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846480" y="793822"/>
              <a:ext cx="4088559" cy="1229485"/>
            </a:xfrm>
            <a:custGeom>
              <a:avLst/>
              <a:gdLst/>
              <a:ahLst/>
              <a:cxnLst/>
              <a:rect l="l" t="t" r="r" b="b"/>
              <a:pathLst>
                <a:path w="4088559" h="1229485">
                  <a:moveTo>
                    <a:pt x="0" y="0"/>
                  </a:moveTo>
                  <a:lnTo>
                    <a:pt x="4088559" y="0"/>
                  </a:lnTo>
                  <a:lnTo>
                    <a:pt x="4088559" y="1229485"/>
                  </a:lnTo>
                  <a:lnTo>
                    <a:pt x="0" y="12294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9977769" y="1103161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2137692" y="1128590"/>
              <a:ext cx="844947" cy="844947"/>
            </a:xfrm>
            <a:custGeom>
              <a:avLst/>
              <a:gdLst/>
              <a:ahLst/>
              <a:cxnLst/>
              <a:rect l="l" t="t" r="r" b="b"/>
              <a:pathLst>
                <a:path w="844947" h="844947">
                  <a:moveTo>
                    <a:pt x="0" y="0"/>
                  </a:moveTo>
                  <a:lnTo>
                    <a:pt x="844947" y="0"/>
                  </a:lnTo>
                  <a:lnTo>
                    <a:pt x="844947" y="844947"/>
                  </a:lnTo>
                  <a:lnTo>
                    <a:pt x="0" y="844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11057491" y="1096536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1" y="0"/>
                  </a:lnTo>
                  <a:lnTo>
                    <a:pt x="877001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14266039" y="1103161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3185839" y="1096536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0" y="0"/>
                  </a:lnTo>
                  <a:lnTo>
                    <a:pt x="877000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5339615" y="1103161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6413191" y="111233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18645887" y="1144389"/>
              <a:ext cx="829148" cy="829148"/>
            </a:xfrm>
            <a:custGeom>
              <a:avLst/>
              <a:gdLst/>
              <a:ahLst/>
              <a:cxnLst/>
              <a:rect l="l" t="t" r="r" b="b"/>
              <a:pathLst>
                <a:path w="829148" h="829148">
                  <a:moveTo>
                    <a:pt x="0" y="0"/>
                  </a:moveTo>
                  <a:lnTo>
                    <a:pt x="829147" y="0"/>
                  </a:lnTo>
                  <a:lnTo>
                    <a:pt x="829147" y="829148"/>
                  </a:lnTo>
                  <a:lnTo>
                    <a:pt x="0" y="829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17486767" y="1128590"/>
              <a:ext cx="955919" cy="911708"/>
            </a:xfrm>
            <a:custGeom>
              <a:avLst/>
              <a:gdLst/>
              <a:ahLst/>
              <a:cxnLst/>
              <a:rect l="l" t="t" r="r" b="b"/>
              <a:pathLst>
                <a:path w="955919" h="911708">
                  <a:moveTo>
                    <a:pt x="0" y="0"/>
                  </a:moveTo>
                  <a:lnTo>
                    <a:pt x="955920" y="0"/>
                  </a:lnTo>
                  <a:lnTo>
                    <a:pt x="955920" y="911708"/>
                  </a:lnTo>
                  <a:lnTo>
                    <a:pt x="0" y="911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20465634" y="323386"/>
              <a:ext cx="3071885" cy="2170358"/>
            </a:xfrm>
            <a:custGeom>
              <a:avLst/>
              <a:gdLst/>
              <a:ahLst/>
              <a:cxnLst/>
              <a:rect l="l" t="t" r="r" b="b"/>
              <a:pathLst>
                <a:path w="3071885" h="2170358">
                  <a:moveTo>
                    <a:pt x="0" y="0"/>
                  </a:moveTo>
                  <a:lnTo>
                    <a:pt x="3071886" y="0"/>
                  </a:lnTo>
                  <a:lnTo>
                    <a:pt x="3071886" y="2170358"/>
                  </a:lnTo>
                  <a:lnTo>
                    <a:pt x="0" y="21703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/>
              <a:stretch>
                <a:fillRect t="-5300" r="-9322" b="-5300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6152807" y="1558210"/>
            <a:ext cx="9052526" cy="1526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</a:pPr>
            <a:endParaRPr/>
          </a:p>
          <a:p>
            <a:pPr algn="ctr">
              <a:lnSpc>
                <a:spcPts val="6159"/>
              </a:lnSpc>
            </a:pPr>
            <a:r>
              <a:rPr lang="en-US" sz="43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Thank you for your attention</a:t>
            </a:r>
            <a:r>
              <a:rPr lang="en-US" sz="43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!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120784" y="5436513"/>
            <a:ext cx="8708359" cy="21146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</a:pPr>
            <a:endParaRPr/>
          </a:p>
          <a:p>
            <a:pPr algn="ctr">
              <a:lnSpc>
                <a:spcPts val="4760"/>
              </a:lnSpc>
            </a:pPr>
            <a:r>
              <a:rPr lang="en-US" sz="34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www.knowledgehubsealevelrise.org</a:t>
            </a:r>
          </a:p>
          <a:p>
            <a:pPr algn="ctr">
              <a:lnSpc>
                <a:spcPts val="6159"/>
              </a:lnSpc>
            </a:pPr>
            <a:endParaRPr lang="en-US" sz="3400" b="1">
              <a:solidFill>
                <a:srgbClr val="222F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9367765" y="4144396"/>
            <a:ext cx="2622610" cy="1319332"/>
            <a:chOff x="0" y="0"/>
            <a:chExt cx="3496813" cy="1759109"/>
          </a:xfrm>
        </p:grpSpPr>
        <p:sp>
          <p:nvSpPr>
            <p:cNvPr id="25" name="Freeform 25"/>
            <p:cNvSpPr/>
            <p:nvPr/>
          </p:nvSpPr>
          <p:spPr>
            <a:xfrm>
              <a:off x="0" y="615213"/>
              <a:ext cx="3496813" cy="571948"/>
            </a:xfrm>
            <a:custGeom>
              <a:avLst/>
              <a:gdLst/>
              <a:ahLst/>
              <a:cxnLst/>
              <a:rect l="l" t="t" r="r" b="b"/>
              <a:pathLst>
                <a:path w="3496813" h="571948">
                  <a:moveTo>
                    <a:pt x="0" y="0"/>
                  </a:moveTo>
                  <a:lnTo>
                    <a:pt x="3496813" y="0"/>
                  </a:lnTo>
                  <a:lnTo>
                    <a:pt x="3496813" y="571948"/>
                  </a:lnTo>
                  <a:lnTo>
                    <a:pt x="0" y="5719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0" y="1187161"/>
              <a:ext cx="3496813" cy="571948"/>
            </a:xfrm>
            <a:custGeom>
              <a:avLst/>
              <a:gdLst/>
              <a:ahLst/>
              <a:cxnLst/>
              <a:rect l="l" t="t" r="r" b="b"/>
              <a:pathLst>
                <a:path w="3496813" h="571948">
                  <a:moveTo>
                    <a:pt x="0" y="0"/>
                  </a:moveTo>
                  <a:lnTo>
                    <a:pt x="3496813" y="0"/>
                  </a:lnTo>
                  <a:lnTo>
                    <a:pt x="3496813" y="571948"/>
                  </a:lnTo>
                  <a:lnTo>
                    <a:pt x="0" y="5719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0" y="0"/>
              <a:ext cx="3496813" cy="571948"/>
            </a:xfrm>
            <a:custGeom>
              <a:avLst/>
              <a:gdLst/>
              <a:ahLst/>
              <a:cxnLst/>
              <a:rect l="l" t="t" r="r" b="b"/>
              <a:pathLst>
                <a:path w="3496813" h="571948">
                  <a:moveTo>
                    <a:pt x="0" y="0"/>
                  </a:moveTo>
                  <a:lnTo>
                    <a:pt x="3496813" y="0"/>
                  </a:lnTo>
                  <a:lnTo>
                    <a:pt x="3496813" y="571948"/>
                  </a:lnTo>
                  <a:lnTo>
                    <a:pt x="0" y="5719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C1E2AF71159341BD302CA2A6C06F94" ma:contentTypeVersion="19" ma:contentTypeDescription="Create a new document." ma:contentTypeScope="" ma:versionID="8cbf7e404810e7149aae788e75d7efcf">
  <xsd:schema xmlns:xsd="http://www.w3.org/2001/XMLSchema" xmlns:xs="http://www.w3.org/2001/XMLSchema" xmlns:p="http://schemas.microsoft.com/office/2006/metadata/properties" xmlns:ns2="bc7ac59a-f584-4dd4-85a9-e2145df2f527" xmlns:ns3="92bbe6a9-d4fb-4af3-9f8d-4e67905f4d02" xmlns:ns4="ade9126b-c3fa-4cf7-8558-74ce8997f442" targetNamespace="http://schemas.microsoft.com/office/2006/metadata/properties" ma:root="true" ma:fieldsID="16abb25de760d5d7cc82735ca4f5d03d" ns2:_="" ns3:_="" ns4:_="">
    <xsd:import namespace="bc7ac59a-f584-4dd4-85a9-e2145df2f527"/>
    <xsd:import namespace="92bbe6a9-d4fb-4af3-9f8d-4e67905f4d02"/>
    <xsd:import namespace="ade9126b-c3fa-4cf7-8558-74ce8997f4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3:MediaServiceOCR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ac59a-f584-4dd4-85a9-e2145df2f5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bbe6a9-d4fb-4af3-9f8d-4e67905f4d02" elementFormDefault="qualified">
    <xsd:import namespace="http://schemas.microsoft.com/office/2006/documentManagement/types"/>
    <xsd:import namespace="http://schemas.microsoft.com/office/infopath/2007/PartnerControls"/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c0aafe4-5865-4624-8542-b097a09040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9126b-c3fa-4cf7-8558-74ce8997f44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34c2ef-8caf-4efe-8cd6-051273dd95e2}" ma:internalName="TaxCatchAll" ma:showField="CatchAllData" ma:web="ade9126b-c3fa-4cf7-8558-74ce8997f4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e9126b-c3fa-4cf7-8558-74ce8997f442" xsi:nil="true"/>
    <lcf76f155ced4ddcb4097134ff3c332f xmlns="92bbe6a9-d4fb-4af3-9f8d-4e67905f4d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0342469-7792-4A3F-9828-E4EDEF7C59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ac59a-f584-4dd4-85a9-e2145df2f527"/>
    <ds:schemaRef ds:uri="92bbe6a9-d4fb-4af3-9f8d-4e67905f4d02"/>
    <ds:schemaRef ds:uri="ade9126b-c3fa-4cf7-8558-74ce8997f4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0B70FDB-1889-4884-B0C9-F9115550FD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B28F93-5BA8-4DBD-8BB3-0D6C5441C11C}">
  <ds:schemaRefs>
    <ds:schemaRef ds:uri="http://schemas.microsoft.com/office/2006/metadata/properties"/>
    <ds:schemaRef ds:uri="http://schemas.microsoft.com/office/infopath/2007/PartnerControls"/>
    <ds:schemaRef ds:uri="ade9126b-c3fa-4cf7-8558-74ce8997f442"/>
    <ds:schemaRef ds:uri="92bbe6a9-d4fb-4af3-9f8d-4e67905f4d0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335</Words>
  <Application>Microsoft Office PowerPoint</Application>
  <PresentationFormat>Custom</PresentationFormat>
  <Paragraphs>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UNOD-SLR-slides_launch webinar</dc:title>
  <cp:lastModifiedBy>SINGH Kanika</cp:lastModifiedBy>
  <cp:revision>10</cp:revision>
  <dcterms:created xsi:type="dcterms:W3CDTF">2006-08-16T00:00:00Z</dcterms:created>
  <dcterms:modified xsi:type="dcterms:W3CDTF">2024-11-13T07:09:02Z</dcterms:modified>
  <dc:identifier>DAGAP7AaX1g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0x010100A4C1E2AF71159341BD302CA2A6C06F94</vt:lpwstr>
  </property>
  <property fmtid="{D5CDD505-2E9C-101B-9397-08002B2CF9AE}" pid="3" name="MediaServiceImageTags">
    <vt:lpwstr/>
  </property>
</Properties>
</file>