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x="18288000" cy="10287000"/>
  <p:notesSz cx="6858000" cy="9144000"/>
  <p:embeddedFontLst>
    <p:embeddedFont>
      <p:font typeface="Montserrat" panose="00000500000000000000" pitchFamily="2" charset="0"/>
      <p:regular r:id="rId14"/>
      <p:bold r:id="rId15"/>
      <p:italic r:id="rId16"/>
      <p:boldItalic r:id="rId17"/>
    </p:embeddedFont>
    <p:embeddedFont>
      <p:font typeface="Montserrat Bold" panose="00000800000000000000" pitchFamily="2" charset="0"/>
      <p:regular r:id="rId18"/>
      <p:bold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90254D5-33DB-7B94-D1F3-9D77018D0CFC}" v="3" dt="2024-11-13T07:06:59.60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907" autoAdjust="0"/>
    <p:restoredTop sz="94562" autoAdjust="0"/>
  </p:normalViewPr>
  <p:slideViewPr>
    <p:cSldViewPr>
      <p:cViewPr varScale="1">
        <p:scale>
          <a:sx n="55" d="100"/>
          <a:sy n="55" d="100"/>
        </p:scale>
        <p:origin x="224" y="10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5.fntdata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4.fntdata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font" Target="fonts/font3.fntdata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font" Target="fonts/font2.fntdata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font" Target="fonts/font6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1.fntdata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GH Kanika" userId="S::kanika.singh_jpi-climate.belspo.be#ext#@jpioceans.onmicrosoft.com::5d15aa3e-3cf1-4b44-8a4d-1479ba66535d" providerId="AD" clId="Web-{690254D5-33DB-7B94-D1F3-9D77018D0CFC}"/>
    <pc:docChg chg="modSld">
      <pc:chgData name="SINGH Kanika" userId="S::kanika.singh_jpi-climate.belspo.be#ext#@jpioceans.onmicrosoft.com::5d15aa3e-3cf1-4b44-8a4d-1479ba66535d" providerId="AD" clId="Web-{690254D5-33DB-7B94-D1F3-9D77018D0CFC}" dt="2024-11-13T07:06:59.608" v="2" actId="14100"/>
      <pc:docMkLst>
        <pc:docMk/>
      </pc:docMkLst>
      <pc:sldChg chg="addSp delSp modSp">
        <pc:chgData name="SINGH Kanika" userId="S::kanika.singh_jpi-climate.belspo.be#ext#@jpioceans.onmicrosoft.com::5d15aa3e-3cf1-4b44-8a4d-1479ba66535d" providerId="AD" clId="Web-{690254D5-33DB-7B94-D1F3-9D77018D0CFC}" dt="2024-11-13T07:06:59.608" v="2" actId="14100"/>
        <pc:sldMkLst>
          <pc:docMk/>
          <pc:sldMk cId="0" sldId="256"/>
        </pc:sldMkLst>
        <pc:spChg chg="add mod">
          <ac:chgData name="SINGH Kanika" userId="S::kanika.singh_jpi-climate.belspo.be#ext#@jpioceans.onmicrosoft.com::5d15aa3e-3cf1-4b44-8a4d-1479ba66535d" providerId="AD" clId="Web-{690254D5-33DB-7B94-D1F3-9D77018D0CFC}" dt="2024-11-13T07:06:59.608" v="2" actId="14100"/>
          <ac:spMkLst>
            <pc:docMk/>
            <pc:sldMk cId="0" sldId="256"/>
            <ac:spMk id="25" creationId="{00D40040-5F7F-EE53-3371-A9814F662AAF}"/>
          </ac:spMkLst>
        </pc:spChg>
        <pc:spChg chg="add">
          <ac:chgData name="SINGH Kanika" userId="S::kanika.singh_jpi-climate.belspo.be#ext#@jpioceans.onmicrosoft.com::5d15aa3e-3cf1-4b44-8a4d-1479ba66535d" providerId="AD" clId="Web-{690254D5-33DB-7B94-D1F3-9D77018D0CFC}" dt="2024-11-13T07:06:39.124" v="1"/>
          <ac:spMkLst>
            <pc:docMk/>
            <pc:sldMk cId="0" sldId="256"/>
            <ac:spMk id="28" creationId="{14C05C36-B747-5DA3-A2D9-1071578AB044}"/>
          </ac:spMkLst>
        </pc:spChg>
        <pc:spChg chg="add">
          <ac:chgData name="SINGH Kanika" userId="S::kanika.singh_jpi-climate.belspo.be#ext#@jpioceans.onmicrosoft.com::5d15aa3e-3cf1-4b44-8a4d-1479ba66535d" providerId="AD" clId="Web-{690254D5-33DB-7B94-D1F3-9D77018D0CFC}" dt="2024-11-13T07:06:39.124" v="1"/>
          <ac:spMkLst>
            <pc:docMk/>
            <pc:sldMk cId="0" sldId="256"/>
            <ac:spMk id="29" creationId="{6271E591-EF50-C385-AFED-D76BDD8DE310}"/>
          </ac:spMkLst>
        </pc:spChg>
        <pc:spChg chg="add">
          <ac:chgData name="SINGH Kanika" userId="S::kanika.singh_jpi-climate.belspo.be#ext#@jpioceans.onmicrosoft.com::5d15aa3e-3cf1-4b44-8a4d-1479ba66535d" providerId="AD" clId="Web-{690254D5-33DB-7B94-D1F3-9D77018D0CFC}" dt="2024-11-13T07:06:39.124" v="1"/>
          <ac:spMkLst>
            <pc:docMk/>
            <pc:sldMk cId="0" sldId="256"/>
            <ac:spMk id="30" creationId="{575E1A97-3EC5-5091-0D1F-DE1A00DE6C56}"/>
          </ac:spMkLst>
        </pc:spChg>
        <pc:spChg chg="add">
          <ac:chgData name="SINGH Kanika" userId="S::kanika.singh_jpi-climate.belspo.be#ext#@jpioceans.onmicrosoft.com::5d15aa3e-3cf1-4b44-8a4d-1479ba66535d" providerId="AD" clId="Web-{690254D5-33DB-7B94-D1F3-9D77018D0CFC}" dt="2024-11-13T07:06:39.124" v="1"/>
          <ac:spMkLst>
            <pc:docMk/>
            <pc:sldMk cId="0" sldId="256"/>
            <ac:spMk id="31" creationId="{1AAA91DE-9E2D-9D43-3E82-D6E7AA0C51C2}"/>
          </ac:spMkLst>
        </pc:spChg>
        <pc:spChg chg="add">
          <ac:chgData name="SINGH Kanika" userId="S::kanika.singh_jpi-climate.belspo.be#ext#@jpioceans.onmicrosoft.com::5d15aa3e-3cf1-4b44-8a4d-1479ba66535d" providerId="AD" clId="Web-{690254D5-33DB-7B94-D1F3-9D77018D0CFC}" dt="2024-11-13T07:06:39.124" v="1"/>
          <ac:spMkLst>
            <pc:docMk/>
            <pc:sldMk cId="0" sldId="256"/>
            <ac:spMk id="32" creationId="{CAE61767-4F06-E7E2-CE3F-5ECE4BF98677}"/>
          </ac:spMkLst>
        </pc:spChg>
        <pc:spChg chg="add">
          <ac:chgData name="SINGH Kanika" userId="S::kanika.singh_jpi-climate.belspo.be#ext#@jpioceans.onmicrosoft.com::5d15aa3e-3cf1-4b44-8a4d-1479ba66535d" providerId="AD" clId="Web-{690254D5-33DB-7B94-D1F3-9D77018D0CFC}" dt="2024-11-13T07:06:39.124" v="1"/>
          <ac:spMkLst>
            <pc:docMk/>
            <pc:sldMk cId="0" sldId="256"/>
            <ac:spMk id="33" creationId="{1BFA2329-1ECD-D7FB-98F9-0B9786009186}"/>
          </ac:spMkLst>
        </pc:spChg>
        <pc:spChg chg="add">
          <ac:chgData name="SINGH Kanika" userId="S::kanika.singh_jpi-climate.belspo.be#ext#@jpioceans.onmicrosoft.com::5d15aa3e-3cf1-4b44-8a4d-1479ba66535d" providerId="AD" clId="Web-{690254D5-33DB-7B94-D1F3-9D77018D0CFC}" dt="2024-11-13T07:06:39.124" v="1"/>
          <ac:spMkLst>
            <pc:docMk/>
            <pc:sldMk cId="0" sldId="256"/>
            <ac:spMk id="34" creationId="{824C1AA0-96B7-14C0-D6F9-0A09A5F0D328}"/>
          </ac:spMkLst>
        </pc:spChg>
        <pc:spChg chg="add">
          <ac:chgData name="SINGH Kanika" userId="S::kanika.singh_jpi-climate.belspo.be#ext#@jpioceans.onmicrosoft.com::5d15aa3e-3cf1-4b44-8a4d-1479ba66535d" providerId="AD" clId="Web-{690254D5-33DB-7B94-D1F3-9D77018D0CFC}" dt="2024-11-13T07:06:39.124" v="1"/>
          <ac:spMkLst>
            <pc:docMk/>
            <pc:sldMk cId="0" sldId="256"/>
            <ac:spMk id="35" creationId="{702908F8-57B5-74AA-4929-15F86A448AD4}"/>
          </ac:spMkLst>
        </pc:spChg>
        <pc:spChg chg="add">
          <ac:chgData name="SINGH Kanika" userId="S::kanika.singh_jpi-climate.belspo.be#ext#@jpioceans.onmicrosoft.com::5d15aa3e-3cf1-4b44-8a4d-1479ba66535d" providerId="AD" clId="Web-{690254D5-33DB-7B94-D1F3-9D77018D0CFC}" dt="2024-11-13T07:06:39.124" v="1"/>
          <ac:spMkLst>
            <pc:docMk/>
            <pc:sldMk cId="0" sldId="256"/>
            <ac:spMk id="36" creationId="{18A8B41B-8706-5225-87DE-EA99AF7EF155}"/>
          </ac:spMkLst>
        </pc:spChg>
        <pc:spChg chg="add">
          <ac:chgData name="SINGH Kanika" userId="S::kanika.singh_jpi-climate.belspo.be#ext#@jpioceans.onmicrosoft.com::5d15aa3e-3cf1-4b44-8a4d-1479ba66535d" providerId="AD" clId="Web-{690254D5-33DB-7B94-D1F3-9D77018D0CFC}" dt="2024-11-13T07:06:39.124" v="1"/>
          <ac:spMkLst>
            <pc:docMk/>
            <pc:sldMk cId="0" sldId="256"/>
            <ac:spMk id="37" creationId="{9FD166F1-AF3F-0E9D-5B09-2BDFAD268363}"/>
          </ac:spMkLst>
        </pc:spChg>
        <pc:spChg chg="add">
          <ac:chgData name="SINGH Kanika" userId="S::kanika.singh_jpi-climate.belspo.be#ext#@jpioceans.onmicrosoft.com::5d15aa3e-3cf1-4b44-8a4d-1479ba66535d" providerId="AD" clId="Web-{690254D5-33DB-7B94-D1F3-9D77018D0CFC}" dt="2024-11-13T07:06:39.124" v="1"/>
          <ac:spMkLst>
            <pc:docMk/>
            <pc:sldMk cId="0" sldId="256"/>
            <ac:spMk id="38" creationId="{6DEAB5FF-25C5-4CF9-7E64-FF7D9B5E04C2}"/>
          </ac:spMkLst>
        </pc:spChg>
        <pc:spChg chg="add">
          <ac:chgData name="SINGH Kanika" userId="S::kanika.singh_jpi-climate.belspo.be#ext#@jpioceans.onmicrosoft.com::5d15aa3e-3cf1-4b44-8a4d-1479ba66535d" providerId="AD" clId="Web-{690254D5-33DB-7B94-D1F3-9D77018D0CFC}" dt="2024-11-13T07:06:39.124" v="1"/>
          <ac:spMkLst>
            <pc:docMk/>
            <pc:sldMk cId="0" sldId="256"/>
            <ac:spMk id="39" creationId="{65340758-8D46-2EC9-1D53-291FFFE23AC9}"/>
          </ac:spMkLst>
        </pc:spChg>
        <pc:spChg chg="add">
          <ac:chgData name="SINGH Kanika" userId="S::kanika.singh_jpi-climate.belspo.be#ext#@jpioceans.onmicrosoft.com::5d15aa3e-3cf1-4b44-8a4d-1479ba66535d" providerId="AD" clId="Web-{690254D5-33DB-7B94-D1F3-9D77018D0CFC}" dt="2024-11-13T07:06:39.124" v="1"/>
          <ac:spMkLst>
            <pc:docMk/>
            <pc:sldMk cId="0" sldId="256"/>
            <ac:spMk id="40" creationId="{9DFEAB0E-6E1D-DBF5-26A2-C81C5982AC7D}"/>
          </ac:spMkLst>
        </pc:spChg>
        <pc:grpChg chg="del">
          <ac:chgData name="SINGH Kanika" userId="S::kanika.singh_jpi-climate.belspo.be#ext#@jpioceans.onmicrosoft.com::5d15aa3e-3cf1-4b44-8a4d-1479ba66535d" providerId="AD" clId="Web-{690254D5-33DB-7B94-D1F3-9D77018D0CFC}" dt="2024-11-13T07:06:26.920" v="0"/>
          <ac:grpSpMkLst>
            <pc:docMk/>
            <pc:sldMk cId="0" sldId="256"/>
            <ac:grpSpMk id="6" creationId="{00000000-0000-0000-0000-000000000000}"/>
          </ac:grpSpMkLst>
        </pc:grpChg>
        <pc:grpChg chg="add">
          <ac:chgData name="SINGH Kanika" userId="S::kanika.singh_jpi-climate.belspo.be#ext#@jpioceans.onmicrosoft.com::5d15aa3e-3cf1-4b44-8a4d-1479ba66535d" providerId="AD" clId="Web-{690254D5-33DB-7B94-D1F3-9D77018D0CFC}" dt="2024-11-13T07:06:39.124" v="1"/>
          <ac:grpSpMkLst>
            <pc:docMk/>
            <pc:sldMk cId="0" sldId="256"/>
            <ac:grpSpMk id="24" creationId="{580FF64F-7F57-9EBD-E43F-57255154A960}"/>
          </ac:grpSpMkLst>
        </pc:grpChg>
        <pc:grpChg chg="add">
          <ac:chgData name="SINGH Kanika" userId="S::kanika.singh_jpi-climate.belspo.be#ext#@jpioceans.onmicrosoft.com::5d15aa3e-3cf1-4b44-8a4d-1479ba66535d" providerId="AD" clId="Web-{690254D5-33DB-7B94-D1F3-9D77018D0CFC}" dt="2024-11-13T07:06:39.124" v="1"/>
          <ac:grpSpMkLst>
            <pc:docMk/>
            <pc:sldMk cId="0" sldId="256"/>
            <ac:grpSpMk id="27" creationId="{4BA76491-C59C-1CFC-F45B-03BC50BB33CA}"/>
          </ac:grpSpMkLst>
        </pc:grpChg>
        <pc:picChg chg="add">
          <ac:chgData name="SINGH Kanika" userId="S::kanika.singh_jpi-climate.belspo.be#ext#@jpioceans.onmicrosoft.com::5d15aa3e-3cf1-4b44-8a4d-1479ba66535d" providerId="AD" clId="Web-{690254D5-33DB-7B94-D1F3-9D77018D0CFC}" dt="2024-11-13T07:06:39.124" v="1"/>
          <ac:picMkLst>
            <pc:docMk/>
            <pc:sldMk cId="0" sldId="256"/>
            <ac:picMk id="26" creationId="{CB1071C8-6A2C-42CD-C773-FE40FD97AC13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17" Type="http://schemas.openxmlformats.org/officeDocument/2006/relationships/image" Target="../media/image16.svg"/><Relationship Id="rId25" Type="http://schemas.openxmlformats.org/officeDocument/2006/relationships/image" Target="../media/image24.png"/><Relationship Id="rId2" Type="http://schemas.openxmlformats.org/officeDocument/2006/relationships/image" Target="../media/image1.jpeg"/><Relationship Id="rId16" Type="http://schemas.openxmlformats.org/officeDocument/2006/relationships/image" Target="../media/image15.png"/><Relationship Id="rId20" Type="http://schemas.openxmlformats.org/officeDocument/2006/relationships/image" Target="../media/image19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svg"/><Relationship Id="rId10" Type="http://schemas.openxmlformats.org/officeDocument/2006/relationships/image" Target="../media/image9.svg"/><Relationship Id="rId19" Type="http://schemas.openxmlformats.org/officeDocument/2006/relationships/image" Target="../media/image18.png"/><Relationship Id="rId4" Type="http://schemas.openxmlformats.org/officeDocument/2006/relationships/image" Target="../media/image3.svg"/><Relationship Id="rId9" Type="http://schemas.openxmlformats.org/officeDocument/2006/relationships/image" Target="../media/image8.png"/><Relationship Id="rId14" Type="http://schemas.openxmlformats.org/officeDocument/2006/relationships/image" Target="../media/image13.svg"/><Relationship Id="rId22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7.png"/><Relationship Id="rId7" Type="http://schemas.openxmlformats.org/officeDocument/2006/relationships/image" Target="../media/image3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25.jpeg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7.png"/><Relationship Id="rId7" Type="http://schemas.openxmlformats.org/officeDocument/2006/relationships/image" Target="../media/image3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25.jpeg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7.png"/><Relationship Id="rId7" Type="http://schemas.openxmlformats.org/officeDocument/2006/relationships/image" Target="../media/image3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25.jpeg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7.png"/><Relationship Id="rId7" Type="http://schemas.openxmlformats.org/officeDocument/2006/relationships/image" Target="../media/image2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7.png"/><Relationship Id="rId7" Type="http://schemas.openxmlformats.org/officeDocument/2006/relationships/image" Target="../media/image2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7.png"/><Relationship Id="rId7" Type="http://schemas.openxmlformats.org/officeDocument/2006/relationships/image" Target="../media/image2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7.png"/><Relationship Id="rId7" Type="http://schemas.openxmlformats.org/officeDocument/2006/relationships/image" Target="../media/image2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sv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-3095311" y="3095311"/>
            <a:ext cx="10287000" cy="4096377"/>
          </a:xfrm>
          <a:custGeom>
            <a:avLst/>
            <a:gdLst/>
            <a:ahLst/>
            <a:cxnLst/>
            <a:rect l="l" t="t" r="r" b="b"/>
            <a:pathLst>
              <a:path w="10287000" h="4096377">
                <a:moveTo>
                  <a:pt x="0" y="0"/>
                </a:moveTo>
                <a:lnTo>
                  <a:pt x="10287000" y="0"/>
                </a:lnTo>
                <a:lnTo>
                  <a:pt x="10287000" y="4096378"/>
                </a:lnTo>
                <a:lnTo>
                  <a:pt x="0" y="409637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67662" r="-60808" b="-1389"/>
            </a:stretch>
          </a:blipFill>
        </p:spPr>
        <p:txBody>
          <a:bodyPr/>
          <a:lstStyle/>
          <a:p>
            <a:endParaRPr lang="en-NL"/>
          </a:p>
        </p:txBody>
      </p:sp>
      <p:grpSp>
        <p:nvGrpSpPr>
          <p:cNvPr id="3" name="Group 3"/>
          <p:cNvGrpSpPr/>
          <p:nvPr/>
        </p:nvGrpSpPr>
        <p:grpSpPr>
          <a:xfrm>
            <a:off x="290658" y="222430"/>
            <a:ext cx="3515062" cy="2791201"/>
            <a:chOff x="0" y="0"/>
            <a:chExt cx="2276697" cy="180785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276697" cy="1807854"/>
            </a:xfrm>
            <a:custGeom>
              <a:avLst/>
              <a:gdLst/>
              <a:ahLst/>
              <a:cxnLst/>
              <a:rect l="l" t="t" r="r" b="b"/>
              <a:pathLst>
                <a:path w="2276697" h="1807854">
                  <a:moveTo>
                    <a:pt x="0" y="0"/>
                  </a:moveTo>
                  <a:lnTo>
                    <a:pt x="2276697" y="0"/>
                  </a:lnTo>
                  <a:lnTo>
                    <a:pt x="2276697" y="1807854"/>
                  </a:lnTo>
                  <a:lnTo>
                    <a:pt x="0" y="1807854"/>
                  </a:lnTo>
                  <a:close/>
                </a:path>
              </a:pathLst>
            </a:custGeom>
            <a:solidFill>
              <a:srgbClr val="EFF3F5"/>
            </a:solidFill>
          </p:spPr>
          <p:txBody>
            <a:bodyPr/>
            <a:lstStyle/>
            <a:p>
              <a:endParaRPr lang="en-NL"/>
            </a:p>
          </p:txBody>
        </p:sp>
      </p:grpSp>
      <p:sp>
        <p:nvSpPr>
          <p:cNvPr id="5" name="Freeform 5"/>
          <p:cNvSpPr/>
          <p:nvPr/>
        </p:nvSpPr>
        <p:spPr>
          <a:xfrm>
            <a:off x="290658" y="249650"/>
            <a:ext cx="3515062" cy="2763981"/>
          </a:xfrm>
          <a:custGeom>
            <a:avLst/>
            <a:gdLst/>
            <a:ahLst/>
            <a:cxnLst/>
            <a:rect l="l" t="t" r="r" b="b"/>
            <a:pathLst>
              <a:path w="3515062" h="2763981">
                <a:moveTo>
                  <a:pt x="0" y="0"/>
                </a:moveTo>
                <a:lnTo>
                  <a:pt x="3515062" y="0"/>
                </a:lnTo>
                <a:lnTo>
                  <a:pt x="3515062" y="2763980"/>
                </a:lnTo>
                <a:lnTo>
                  <a:pt x="0" y="27639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21" name="Freeform 21"/>
          <p:cNvSpPr/>
          <p:nvPr/>
        </p:nvSpPr>
        <p:spPr>
          <a:xfrm>
            <a:off x="4427328" y="-3945821"/>
            <a:ext cx="15457278" cy="11129240"/>
          </a:xfrm>
          <a:custGeom>
            <a:avLst/>
            <a:gdLst/>
            <a:ahLst/>
            <a:cxnLst/>
            <a:rect l="l" t="t" r="r" b="b"/>
            <a:pathLst>
              <a:path w="15457278" h="11129240">
                <a:moveTo>
                  <a:pt x="0" y="0"/>
                </a:moveTo>
                <a:lnTo>
                  <a:pt x="15457279" y="0"/>
                </a:lnTo>
                <a:lnTo>
                  <a:pt x="15457279" y="11129240"/>
                </a:lnTo>
                <a:lnTo>
                  <a:pt x="0" y="1112924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22" name="TextBox 22"/>
          <p:cNvSpPr txBox="1"/>
          <p:nvPr/>
        </p:nvSpPr>
        <p:spPr>
          <a:xfrm>
            <a:off x="4741916" y="2105580"/>
            <a:ext cx="12748391" cy="17303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999"/>
              </a:lnSpc>
            </a:pPr>
            <a:r>
              <a:rPr lang="en-US" sz="4999" b="1">
                <a:solidFill>
                  <a:srgbClr val="222F62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Sea Level Rise in Europe: Impacts and Consequences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4741916" y="4341162"/>
            <a:ext cx="12517384" cy="1289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499"/>
              </a:lnSpc>
              <a:spcBef>
                <a:spcPct val="0"/>
              </a:spcBef>
            </a:pPr>
            <a:r>
              <a:rPr lang="en-US" sz="2499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Roderik van de Wal, Angélique Melet, </a:t>
            </a:r>
            <a:r>
              <a:rPr lang="en-US" sz="249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Debora Bellafiore, Paula Camus, Christian Ferrarin, Gualbert Oude Essink, Ivan D. Haigh, Piero Lionello, Arjen Luijendijk, Alexandra Toimil, Joanna Staneva, and Michalis Vousdoukas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80FF64F-7F57-9EBD-E43F-57255154A960}"/>
              </a:ext>
            </a:extLst>
          </p:cNvPr>
          <p:cNvGrpSpPr/>
          <p:nvPr/>
        </p:nvGrpSpPr>
        <p:grpSpPr>
          <a:xfrm>
            <a:off x="17317" y="8326491"/>
            <a:ext cx="18288000" cy="3924864"/>
            <a:chOff x="17317" y="8326491"/>
            <a:chExt cx="24384000" cy="5233151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4BA76491-C59C-1CFC-F45B-03BC50BB33CA}"/>
                </a:ext>
              </a:extLst>
            </p:cNvPr>
            <p:cNvGrpSpPr/>
            <p:nvPr/>
          </p:nvGrpSpPr>
          <p:grpSpPr>
            <a:xfrm>
              <a:off x="17317" y="8431576"/>
              <a:ext cx="24384000" cy="5128066"/>
              <a:chOff x="17317" y="8431576"/>
              <a:chExt cx="2460908" cy="517540"/>
            </a:xfrm>
          </p:grpSpPr>
          <p:sp>
            <p:nvSpPr>
              <p:cNvPr id="40" name="Freeform 8">
                <a:extLst>
                  <a:ext uri="{FF2B5EF4-FFF2-40B4-BE49-F238E27FC236}">
                    <a16:creationId xmlns:a16="http://schemas.microsoft.com/office/drawing/2014/main" id="{9DFEAB0E-6E1D-DBF5-26A2-C81C5982AC7D}"/>
                  </a:ext>
                </a:extLst>
              </p:cNvPr>
              <p:cNvSpPr/>
              <p:nvPr/>
            </p:nvSpPr>
            <p:spPr>
              <a:xfrm>
                <a:off x="17317" y="8431576"/>
                <a:ext cx="2460908" cy="517540"/>
              </a:xfrm>
              <a:custGeom>
                <a:avLst/>
                <a:gdLst/>
                <a:ahLst/>
                <a:cxnLst/>
                <a:rect l="l" t="t" r="r" b="b"/>
                <a:pathLst>
                  <a:path w="2460908" h="517540">
                    <a:moveTo>
                      <a:pt x="0" y="0"/>
                    </a:moveTo>
                    <a:lnTo>
                      <a:pt x="2460908" y="0"/>
                    </a:lnTo>
                    <a:lnTo>
                      <a:pt x="2460908" y="517540"/>
                    </a:lnTo>
                    <a:lnTo>
                      <a:pt x="0" y="517540"/>
                    </a:lnTo>
                    <a:close/>
                  </a:path>
                </a:pathLst>
              </a:custGeom>
              <a:solidFill>
                <a:srgbClr val="EFF3F5"/>
              </a:solidFill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GB"/>
              </a:p>
            </p:txBody>
          </p:sp>
        </p:grpSp>
        <p:sp>
          <p:nvSpPr>
            <p:cNvPr id="28" name="Freeform 9">
              <a:extLst>
                <a:ext uri="{FF2B5EF4-FFF2-40B4-BE49-F238E27FC236}">
                  <a16:creationId xmlns:a16="http://schemas.microsoft.com/office/drawing/2014/main" id="{14C05C36-B747-5DA3-A2D9-1071578AB044}"/>
                </a:ext>
              </a:extLst>
            </p:cNvPr>
            <p:cNvSpPr/>
            <p:nvPr/>
          </p:nvSpPr>
          <p:spPr>
            <a:xfrm>
              <a:off x="4218742" y="8326491"/>
              <a:ext cx="2721731" cy="2591104"/>
            </a:xfrm>
            <a:custGeom>
              <a:avLst/>
              <a:gdLst/>
              <a:ahLst/>
              <a:cxnLst/>
              <a:rect l="l" t="t" r="r" b="b"/>
              <a:pathLst>
                <a:path w="3070074" h="3070074">
                  <a:moveTo>
                    <a:pt x="0" y="0"/>
                  </a:moveTo>
                  <a:lnTo>
                    <a:pt x="3070074" y="0"/>
                  </a:lnTo>
                  <a:lnTo>
                    <a:pt x="3070074" y="3070074"/>
                  </a:lnTo>
                  <a:lnTo>
                    <a:pt x="0" y="30700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/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6271E591-EF50-C385-AFED-D76BDD8DE310}"/>
                </a:ext>
              </a:extLst>
            </p:cNvPr>
            <p:cNvSpPr/>
            <p:nvPr/>
          </p:nvSpPr>
          <p:spPr>
            <a:xfrm>
              <a:off x="428369" y="8946143"/>
              <a:ext cx="3195931" cy="1120631"/>
            </a:xfrm>
            <a:custGeom>
              <a:avLst/>
              <a:gdLst/>
              <a:ahLst/>
              <a:cxnLst/>
              <a:rect l="l" t="t" r="r" b="b"/>
              <a:pathLst>
                <a:path w="4088559" h="1229485">
                  <a:moveTo>
                    <a:pt x="0" y="0"/>
                  </a:moveTo>
                  <a:lnTo>
                    <a:pt x="4088559" y="0"/>
                  </a:lnTo>
                  <a:lnTo>
                    <a:pt x="4088559" y="1229485"/>
                  </a:lnTo>
                  <a:lnTo>
                    <a:pt x="0" y="122948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/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/>
            </a:p>
          </p:txBody>
        </p:sp>
        <p:sp>
          <p:nvSpPr>
            <p:cNvPr id="30" name="Freeform 11">
              <a:extLst>
                <a:ext uri="{FF2B5EF4-FFF2-40B4-BE49-F238E27FC236}">
                  <a16:creationId xmlns:a16="http://schemas.microsoft.com/office/drawing/2014/main" id="{575E1A97-3EC5-5091-0D1F-DE1A00DE6C56}"/>
                </a:ext>
              </a:extLst>
            </p:cNvPr>
            <p:cNvSpPr/>
            <p:nvPr/>
          </p:nvSpPr>
          <p:spPr>
            <a:xfrm>
              <a:off x="7468281" y="9168396"/>
              <a:ext cx="870376" cy="870376"/>
            </a:xfrm>
            <a:custGeom>
              <a:avLst/>
              <a:gdLst/>
              <a:ahLst/>
              <a:cxnLst/>
              <a:rect l="l" t="t" r="r" b="b"/>
              <a:pathLst>
                <a:path w="870376" h="870376">
                  <a:moveTo>
                    <a:pt x="0" y="0"/>
                  </a:moveTo>
                  <a:lnTo>
                    <a:pt x="870376" y="0"/>
                  </a:lnTo>
                  <a:lnTo>
                    <a:pt x="870376" y="870376"/>
                  </a:lnTo>
                  <a:lnTo>
                    <a:pt x="0" y="8703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/>
            </a:p>
          </p:txBody>
        </p:sp>
        <p:sp>
          <p:nvSpPr>
            <p:cNvPr id="31" name="Freeform 12">
              <a:extLst>
                <a:ext uri="{FF2B5EF4-FFF2-40B4-BE49-F238E27FC236}">
                  <a16:creationId xmlns:a16="http://schemas.microsoft.com/office/drawing/2014/main" id="{1AAA91DE-9E2D-9D43-3E82-D6E7AA0C51C2}"/>
                </a:ext>
              </a:extLst>
            </p:cNvPr>
            <p:cNvSpPr/>
            <p:nvPr/>
          </p:nvSpPr>
          <p:spPr>
            <a:xfrm>
              <a:off x="9606433" y="9193826"/>
              <a:ext cx="844947" cy="844947"/>
            </a:xfrm>
            <a:custGeom>
              <a:avLst/>
              <a:gdLst/>
              <a:ahLst/>
              <a:cxnLst/>
              <a:rect l="l" t="t" r="r" b="b"/>
              <a:pathLst>
                <a:path w="844947" h="844947">
                  <a:moveTo>
                    <a:pt x="0" y="0"/>
                  </a:moveTo>
                  <a:lnTo>
                    <a:pt x="844947" y="0"/>
                  </a:lnTo>
                  <a:lnTo>
                    <a:pt x="844947" y="844947"/>
                  </a:lnTo>
                  <a:lnTo>
                    <a:pt x="0" y="84494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/>
            </a:p>
          </p:txBody>
        </p:sp>
        <p:sp>
          <p:nvSpPr>
            <p:cNvPr id="32" name="Freeform 13">
              <a:extLst>
                <a:ext uri="{FF2B5EF4-FFF2-40B4-BE49-F238E27FC236}">
                  <a16:creationId xmlns:a16="http://schemas.microsoft.com/office/drawing/2014/main" id="{CAE61767-4F06-E7E2-CE3F-5ECE4BF98677}"/>
                </a:ext>
              </a:extLst>
            </p:cNvPr>
            <p:cNvSpPr/>
            <p:nvPr/>
          </p:nvSpPr>
          <p:spPr>
            <a:xfrm>
              <a:off x="8526232" y="9161771"/>
              <a:ext cx="877001" cy="877001"/>
            </a:xfrm>
            <a:custGeom>
              <a:avLst/>
              <a:gdLst/>
              <a:ahLst/>
              <a:cxnLst/>
              <a:rect l="l" t="t" r="r" b="b"/>
              <a:pathLst>
                <a:path w="877001" h="877001">
                  <a:moveTo>
                    <a:pt x="0" y="0"/>
                  </a:moveTo>
                  <a:lnTo>
                    <a:pt x="877001" y="0"/>
                  </a:lnTo>
                  <a:lnTo>
                    <a:pt x="877001" y="877001"/>
                  </a:lnTo>
                  <a:lnTo>
                    <a:pt x="0" y="87700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/>
            </a:p>
          </p:txBody>
        </p:sp>
        <p:sp>
          <p:nvSpPr>
            <p:cNvPr id="33" name="Freeform 14">
              <a:extLst>
                <a:ext uri="{FF2B5EF4-FFF2-40B4-BE49-F238E27FC236}">
                  <a16:creationId xmlns:a16="http://schemas.microsoft.com/office/drawing/2014/main" id="{1BFA2329-1ECD-D7FB-98F9-0B9786009186}"/>
                </a:ext>
              </a:extLst>
            </p:cNvPr>
            <p:cNvSpPr/>
            <p:nvPr/>
          </p:nvSpPr>
          <p:spPr>
            <a:xfrm>
              <a:off x="11734778" y="9168396"/>
              <a:ext cx="870376" cy="870376"/>
            </a:xfrm>
            <a:custGeom>
              <a:avLst/>
              <a:gdLst/>
              <a:ahLst/>
              <a:cxnLst/>
              <a:rect l="l" t="t" r="r" b="b"/>
              <a:pathLst>
                <a:path w="870376" h="870376">
                  <a:moveTo>
                    <a:pt x="0" y="0"/>
                  </a:moveTo>
                  <a:lnTo>
                    <a:pt x="870376" y="0"/>
                  </a:lnTo>
                  <a:lnTo>
                    <a:pt x="870376" y="870376"/>
                  </a:lnTo>
                  <a:lnTo>
                    <a:pt x="0" y="8703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5"/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/>
            </a:p>
          </p:txBody>
        </p:sp>
        <p:sp>
          <p:nvSpPr>
            <p:cNvPr id="34" name="Freeform 15">
              <a:extLst>
                <a:ext uri="{FF2B5EF4-FFF2-40B4-BE49-F238E27FC236}">
                  <a16:creationId xmlns:a16="http://schemas.microsoft.com/office/drawing/2014/main" id="{824C1AA0-96B7-14C0-D6F9-0A09A5F0D328}"/>
                </a:ext>
              </a:extLst>
            </p:cNvPr>
            <p:cNvSpPr/>
            <p:nvPr/>
          </p:nvSpPr>
          <p:spPr>
            <a:xfrm>
              <a:off x="10654580" y="9161771"/>
              <a:ext cx="877001" cy="877001"/>
            </a:xfrm>
            <a:custGeom>
              <a:avLst/>
              <a:gdLst/>
              <a:ahLst/>
              <a:cxnLst/>
              <a:rect l="l" t="t" r="r" b="b"/>
              <a:pathLst>
                <a:path w="877001" h="877001">
                  <a:moveTo>
                    <a:pt x="0" y="0"/>
                  </a:moveTo>
                  <a:lnTo>
                    <a:pt x="877000" y="0"/>
                  </a:lnTo>
                  <a:lnTo>
                    <a:pt x="877000" y="877001"/>
                  </a:lnTo>
                  <a:lnTo>
                    <a:pt x="0" y="87700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/>
            </a:p>
          </p:txBody>
        </p:sp>
        <p:sp>
          <p:nvSpPr>
            <p:cNvPr id="35" name="Freeform 16">
              <a:extLst>
                <a:ext uri="{FF2B5EF4-FFF2-40B4-BE49-F238E27FC236}">
                  <a16:creationId xmlns:a16="http://schemas.microsoft.com/office/drawing/2014/main" id="{702908F8-57B5-74AA-4929-15F86A448AD4}"/>
                </a:ext>
              </a:extLst>
            </p:cNvPr>
            <p:cNvSpPr/>
            <p:nvPr/>
          </p:nvSpPr>
          <p:spPr>
            <a:xfrm>
              <a:off x="12808356" y="9168396"/>
              <a:ext cx="870376" cy="870376"/>
            </a:xfrm>
            <a:custGeom>
              <a:avLst/>
              <a:gdLst/>
              <a:ahLst/>
              <a:cxnLst/>
              <a:rect l="l" t="t" r="r" b="b"/>
              <a:pathLst>
                <a:path w="870376" h="870376">
                  <a:moveTo>
                    <a:pt x="0" y="0"/>
                  </a:moveTo>
                  <a:lnTo>
                    <a:pt x="870376" y="0"/>
                  </a:lnTo>
                  <a:lnTo>
                    <a:pt x="870376" y="870376"/>
                  </a:lnTo>
                  <a:lnTo>
                    <a:pt x="0" y="8703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8"/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/>
            </a:p>
          </p:txBody>
        </p:sp>
        <p:sp>
          <p:nvSpPr>
            <p:cNvPr id="36" name="Freeform 17">
              <a:extLst>
                <a:ext uri="{FF2B5EF4-FFF2-40B4-BE49-F238E27FC236}">
                  <a16:creationId xmlns:a16="http://schemas.microsoft.com/office/drawing/2014/main" id="{18A8B41B-8706-5225-87DE-EA99AF7EF155}"/>
                </a:ext>
              </a:extLst>
            </p:cNvPr>
            <p:cNvSpPr/>
            <p:nvPr/>
          </p:nvSpPr>
          <p:spPr>
            <a:xfrm>
              <a:off x="13881932" y="9177571"/>
              <a:ext cx="870376" cy="870376"/>
            </a:xfrm>
            <a:custGeom>
              <a:avLst/>
              <a:gdLst/>
              <a:ahLst/>
              <a:cxnLst/>
              <a:rect l="l" t="t" r="r" b="b"/>
              <a:pathLst>
                <a:path w="870376" h="870376">
                  <a:moveTo>
                    <a:pt x="0" y="0"/>
                  </a:moveTo>
                  <a:lnTo>
                    <a:pt x="870376" y="0"/>
                  </a:lnTo>
                  <a:lnTo>
                    <a:pt x="870376" y="870376"/>
                  </a:lnTo>
                  <a:lnTo>
                    <a:pt x="0" y="8703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9">
                <a:extLst>
                  <a:ext uri="{96DAC541-7B7A-43D3-8B79-37D633B846F1}">
                    <asvg:svgBlip xmlns:asvg="http://schemas.microsoft.com/office/drawing/2016/SVG/main" r:embed="rId2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/>
            </a:p>
          </p:txBody>
        </p:sp>
        <p:sp>
          <p:nvSpPr>
            <p:cNvPr id="37" name="Freeform 18">
              <a:extLst>
                <a:ext uri="{FF2B5EF4-FFF2-40B4-BE49-F238E27FC236}">
                  <a16:creationId xmlns:a16="http://schemas.microsoft.com/office/drawing/2014/main" id="{9FD166F1-AF3F-0E9D-5B09-2BDFAD268363}"/>
                </a:ext>
              </a:extLst>
            </p:cNvPr>
            <p:cNvSpPr/>
            <p:nvPr/>
          </p:nvSpPr>
          <p:spPr>
            <a:xfrm>
              <a:off x="16136400" y="9209624"/>
              <a:ext cx="829148" cy="829148"/>
            </a:xfrm>
            <a:custGeom>
              <a:avLst/>
              <a:gdLst/>
              <a:ahLst/>
              <a:cxnLst/>
              <a:rect l="l" t="t" r="r" b="b"/>
              <a:pathLst>
                <a:path w="829148" h="829148">
                  <a:moveTo>
                    <a:pt x="0" y="0"/>
                  </a:moveTo>
                  <a:lnTo>
                    <a:pt x="829147" y="0"/>
                  </a:lnTo>
                  <a:lnTo>
                    <a:pt x="829147" y="829148"/>
                  </a:lnTo>
                  <a:lnTo>
                    <a:pt x="0" y="82914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1"/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/>
            </a:p>
          </p:txBody>
        </p:sp>
        <p:sp>
          <p:nvSpPr>
            <p:cNvPr id="38" name="Freeform 19">
              <a:extLst>
                <a:ext uri="{FF2B5EF4-FFF2-40B4-BE49-F238E27FC236}">
                  <a16:creationId xmlns:a16="http://schemas.microsoft.com/office/drawing/2014/main" id="{6DEAB5FF-25C5-4CF9-7E64-FF7D9B5E04C2}"/>
                </a:ext>
              </a:extLst>
            </p:cNvPr>
            <p:cNvSpPr/>
            <p:nvPr/>
          </p:nvSpPr>
          <p:spPr>
            <a:xfrm>
              <a:off x="14977280" y="9193826"/>
              <a:ext cx="955919" cy="911708"/>
            </a:xfrm>
            <a:custGeom>
              <a:avLst/>
              <a:gdLst/>
              <a:ahLst/>
              <a:cxnLst/>
              <a:rect l="l" t="t" r="r" b="b"/>
              <a:pathLst>
                <a:path w="955919" h="911708">
                  <a:moveTo>
                    <a:pt x="0" y="0"/>
                  </a:moveTo>
                  <a:lnTo>
                    <a:pt x="955920" y="0"/>
                  </a:lnTo>
                  <a:lnTo>
                    <a:pt x="955920" y="911708"/>
                  </a:lnTo>
                  <a:lnTo>
                    <a:pt x="0" y="9117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2">
                <a:extLst>
                  <a:ext uri="{96DAC541-7B7A-43D3-8B79-37D633B846F1}">
                    <asvg:svgBlip xmlns:asvg="http://schemas.microsoft.com/office/drawing/2016/SVG/main" r:embed="rId2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/>
            </a:p>
          </p:txBody>
        </p:sp>
        <p:sp>
          <p:nvSpPr>
            <p:cNvPr id="39" name="Freeform 20">
              <a:extLst>
                <a:ext uri="{FF2B5EF4-FFF2-40B4-BE49-F238E27FC236}">
                  <a16:creationId xmlns:a16="http://schemas.microsoft.com/office/drawing/2014/main" id="{65340758-8D46-2EC9-1D53-291FFFE23AC9}"/>
                </a:ext>
              </a:extLst>
            </p:cNvPr>
            <p:cNvSpPr/>
            <p:nvPr/>
          </p:nvSpPr>
          <p:spPr>
            <a:xfrm>
              <a:off x="17549086" y="8671650"/>
              <a:ext cx="3071885" cy="2170358"/>
            </a:xfrm>
            <a:custGeom>
              <a:avLst/>
              <a:gdLst/>
              <a:ahLst/>
              <a:cxnLst/>
              <a:rect l="l" t="t" r="r" b="b"/>
              <a:pathLst>
                <a:path w="3071885" h="2170358">
                  <a:moveTo>
                    <a:pt x="0" y="0"/>
                  </a:moveTo>
                  <a:lnTo>
                    <a:pt x="3071886" y="0"/>
                  </a:lnTo>
                  <a:lnTo>
                    <a:pt x="3071886" y="2170358"/>
                  </a:lnTo>
                  <a:lnTo>
                    <a:pt x="0" y="21703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4"/>
              <a:stretch>
                <a:fillRect t="-5300" r="-9322" b="-5300"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/>
            </a:p>
          </p:txBody>
        </p:sp>
      </p:grpSp>
      <p:sp>
        <p:nvSpPr>
          <p:cNvPr id="25" name="TextBox 5">
            <a:extLst>
              <a:ext uri="{FF2B5EF4-FFF2-40B4-BE49-F238E27FC236}">
                <a16:creationId xmlns:a16="http://schemas.microsoft.com/office/drawing/2014/main" id="{00D40040-5F7F-EE53-3371-A9814F662AAF}"/>
              </a:ext>
            </a:extLst>
          </p:cNvPr>
          <p:cNvSpPr txBox="1"/>
          <p:nvPr/>
        </p:nvSpPr>
        <p:spPr>
          <a:xfrm>
            <a:off x="15799129" y="9247414"/>
            <a:ext cx="2479964" cy="92333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i="1" dirty="0">
                <a:solidFill>
                  <a:srgbClr val="6B777D"/>
                </a:solidFill>
                <a:latin typeface="TTInterfacesRegular"/>
              </a:rPr>
              <a:t>With the support of Horizon Europe funded </a:t>
            </a:r>
            <a:r>
              <a:rPr lang="en-US" i="1" dirty="0">
                <a:solidFill>
                  <a:srgbClr val="6B777D"/>
                </a:solidFill>
                <a:ea typeface="+mn-lt"/>
                <a:cs typeface="+mn-lt"/>
              </a:rPr>
              <a:t>MAGICA project</a:t>
            </a:r>
            <a:endParaRPr lang="en-US" i="1" dirty="0">
              <a:solidFill>
                <a:srgbClr val="6B777D"/>
              </a:solidFill>
              <a:latin typeface="TTInterfacesRegular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CB1071C8-6A2C-42CD-C773-FE40FD97AC13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5801601" y="8637482"/>
            <a:ext cx="1835729" cy="6147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727992" y="8650474"/>
            <a:ext cx="1636526" cy="1636526"/>
          </a:xfrm>
          <a:custGeom>
            <a:avLst/>
            <a:gdLst/>
            <a:ahLst/>
            <a:cxnLst/>
            <a:rect l="l" t="t" r="r" b="b"/>
            <a:pathLst>
              <a:path w="1636526" h="1636526">
                <a:moveTo>
                  <a:pt x="0" y="0"/>
                </a:moveTo>
                <a:lnTo>
                  <a:pt x="1636525" y="0"/>
                </a:lnTo>
                <a:lnTo>
                  <a:pt x="1636525" y="1636526"/>
                </a:lnTo>
                <a:lnTo>
                  <a:pt x="0" y="163652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3" name="Freeform 3"/>
          <p:cNvSpPr/>
          <p:nvPr/>
        </p:nvSpPr>
        <p:spPr>
          <a:xfrm>
            <a:off x="12690905" y="9191625"/>
            <a:ext cx="1750467" cy="526389"/>
          </a:xfrm>
          <a:custGeom>
            <a:avLst/>
            <a:gdLst/>
            <a:ahLst/>
            <a:cxnLst/>
            <a:rect l="l" t="t" r="r" b="b"/>
            <a:pathLst>
              <a:path w="1750467" h="526389">
                <a:moveTo>
                  <a:pt x="0" y="0"/>
                </a:moveTo>
                <a:lnTo>
                  <a:pt x="1750467" y="0"/>
                </a:lnTo>
                <a:lnTo>
                  <a:pt x="1750467" y="526389"/>
                </a:lnTo>
                <a:lnTo>
                  <a:pt x="0" y="52638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4" name="Freeform 4"/>
          <p:cNvSpPr/>
          <p:nvPr/>
        </p:nvSpPr>
        <p:spPr>
          <a:xfrm>
            <a:off x="16551758" y="8970500"/>
            <a:ext cx="1528709" cy="1080068"/>
          </a:xfrm>
          <a:custGeom>
            <a:avLst/>
            <a:gdLst/>
            <a:ahLst/>
            <a:cxnLst/>
            <a:rect l="l" t="t" r="r" b="b"/>
            <a:pathLst>
              <a:path w="1528709" h="1080068">
                <a:moveTo>
                  <a:pt x="0" y="0"/>
                </a:moveTo>
                <a:lnTo>
                  <a:pt x="1528709" y="0"/>
                </a:lnTo>
                <a:lnTo>
                  <a:pt x="1528709" y="1080068"/>
                </a:lnTo>
                <a:lnTo>
                  <a:pt x="0" y="108006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5300" r="-9322" b="-5300"/>
            </a:stretch>
          </a:blipFill>
        </p:spPr>
        <p:txBody>
          <a:bodyPr/>
          <a:lstStyle/>
          <a:p>
            <a:endParaRPr lang="en-NL"/>
          </a:p>
        </p:txBody>
      </p:sp>
      <p:grpSp>
        <p:nvGrpSpPr>
          <p:cNvPr id="5" name="Group 5"/>
          <p:cNvGrpSpPr/>
          <p:nvPr/>
        </p:nvGrpSpPr>
        <p:grpSpPr>
          <a:xfrm>
            <a:off x="0" y="0"/>
            <a:ext cx="2474662" cy="10287000"/>
            <a:chOff x="0" y="0"/>
            <a:chExt cx="3299549" cy="13716000"/>
          </a:xfrm>
        </p:grpSpPr>
        <p:sp>
          <p:nvSpPr>
            <p:cNvPr id="6" name="Freeform 6"/>
            <p:cNvSpPr/>
            <p:nvPr/>
          </p:nvSpPr>
          <p:spPr>
            <a:xfrm rot="5400000">
              <a:off x="-5208225" y="5208225"/>
              <a:ext cx="13716000" cy="3299549"/>
            </a:xfrm>
            <a:custGeom>
              <a:avLst/>
              <a:gdLst/>
              <a:ahLst/>
              <a:cxnLst/>
              <a:rect l="l" t="t" r="r" b="b"/>
              <a:pathLst>
                <a:path w="13716000" h="3299549">
                  <a:moveTo>
                    <a:pt x="0" y="0"/>
                  </a:moveTo>
                  <a:lnTo>
                    <a:pt x="13716000" y="0"/>
                  </a:lnTo>
                  <a:lnTo>
                    <a:pt x="13716000" y="3299550"/>
                  </a:lnTo>
                  <a:lnTo>
                    <a:pt x="0" y="32995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t="-343068" r="-60808" b="-2300"/>
              </a:stretch>
            </a:blipFill>
          </p:spPr>
          <p:txBody>
            <a:bodyPr/>
            <a:lstStyle/>
            <a:p>
              <a:endParaRPr lang="en-NL"/>
            </a:p>
          </p:txBody>
        </p:sp>
        <p:grpSp>
          <p:nvGrpSpPr>
            <p:cNvPr id="7" name="Group 7"/>
            <p:cNvGrpSpPr/>
            <p:nvPr/>
          </p:nvGrpSpPr>
          <p:grpSpPr>
            <a:xfrm>
              <a:off x="243339" y="296573"/>
              <a:ext cx="2711271" cy="2152935"/>
              <a:chOff x="0" y="0"/>
              <a:chExt cx="2276697" cy="1807854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2276697" cy="1807854"/>
              </a:xfrm>
              <a:custGeom>
                <a:avLst/>
                <a:gdLst/>
                <a:ahLst/>
                <a:cxnLst/>
                <a:rect l="l" t="t" r="r" b="b"/>
                <a:pathLst>
                  <a:path w="2276697" h="1807854">
                    <a:moveTo>
                      <a:pt x="0" y="0"/>
                    </a:moveTo>
                    <a:lnTo>
                      <a:pt x="2276697" y="0"/>
                    </a:lnTo>
                    <a:lnTo>
                      <a:pt x="2276697" y="1807854"/>
                    </a:lnTo>
                    <a:lnTo>
                      <a:pt x="0" y="1807854"/>
                    </a:lnTo>
                    <a:close/>
                  </a:path>
                </a:pathLst>
              </a:custGeom>
              <a:solidFill>
                <a:srgbClr val="EFF3F5"/>
              </a:solidFill>
            </p:spPr>
            <p:txBody>
              <a:bodyPr/>
              <a:lstStyle/>
              <a:p>
                <a:endParaRPr lang="en-NL"/>
              </a:p>
            </p:txBody>
          </p:sp>
        </p:grpSp>
        <p:sp>
          <p:nvSpPr>
            <p:cNvPr id="9" name="Freeform 9"/>
            <p:cNvSpPr/>
            <p:nvPr/>
          </p:nvSpPr>
          <p:spPr>
            <a:xfrm>
              <a:off x="165392" y="313279"/>
              <a:ext cx="2691816" cy="2116642"/>
            </a:xfrm>
            <a:custGeom>
              <a:avLst/>
              <a:gdLst/>
              <a:ahLst/>
              <a:cxnLst/>
              <a:rect l="l" t="t" r="r" b="b"/>
              <a:pathLst>
                <a:path w="2691816" h="2116642">
                  <a:moveTo>
                    <a:pt x="0" y="0"/>
                  </a:moveTo>
                  <a:lnTo>
                    <a:pt x="2691816" y="0"/>
                  </a:lnTo>
                  <a:lnTo>
                    <a:pt x="2691816" y="2116642"/>
                  </a:lnTo>
                  <a:lnTo>
                    <a:pt x="0" y="21166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L"/>
            </a:p>
          </p:txBody>
        </p:sp>
      </p:grpSp>
      <p:sp>
        <p:nvSpPr>
          <p:cNvPr id="10" name="Freeform 10"/>
          <p:cNvSpPr/>
          <p:nvPr/>
        </p:nvSpPr>
        <p:spPr>
          <a:xfrm>
            <a:off x="10837981" y="2507513"/>
            <a:ext cx="6084138" cy="4053557"/>
          </a:xfrm>
          <a:custGeom>
            <a:avLst/>
            <a:gdLst/>
            <a:ahLst/>
            <a:cxnLst/>
            <a:rect l="l" t="t" r="r" b="b"/>
            <a:pathLst>
              <a:path w="6084138" h="4053557">
                <a:moveTo>
                  <a:pt x="0" y="0"/>
                </a:moveTo>
                <a:lnTo>
                  <a:pt x="6084138" y="0"/>
                </a:lnTo>
                <a:lnTo>
                  <a:pt x="6084138" y="4053557"/>
                </a:lnTo>
                <a:lnTo>
                  <a:pt x="0" y="4053557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11" name="TextBox 11"/>
          <p:cNvSpPr txBox="1"/>
          <p:nvPr/>
        </p:nvSpPr>
        <p:spPr>
          <a:xfrm>
            <a:off x="2695421" y="1949454"/>
            <a:ext cx="7675469" cy="30079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12476" lvl="1" indent="-356238" algn="l">
              <a:lnSpc>
                <a:spcPts val="8250"/>
              </a:lnSpc>
              <a:buAutoNum type="arabicPeriod"/>
            </a:pPr>
            <a:r>
              <a:rPr lang="en-US" sz="33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Coastal &amp; Compound Flooding</a:t>
            </a:r>
          </a:p>
          <a:p>
            <a:pPr marL="712476" lvl="1" indent="-356238" algn="l">
              <a:lnSpc>
                <a:spcPts val="8250"/>
              </a:lnSpc>
              <a:buAutoNum type="arabicPeriod"/>
            </a:pPr>
            <a:r>
              <a:rPr lang="en-US" sz="33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Coastal Erosion</a:t>
            </a:r>
          </a:p>
          <a:p>
            <a:pPr marL="712476" lvl="1" indent="-356238" algn="l">
              <a:lnSpc>
                <a:spcPts val="8250"/>
              </a:lnSpc>
              <a:buAutoNum type="arabicPeriod"/>
            </a:pPr>
            <a:r>
              <a:rPr lang="en-US" sz="33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Saltwater Intrusion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947091" y="952500"/>
            <a:ext cx="6622653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299"/>
              </a:lnSpc>
            </a:pPr>
            <a:r>
              <a:rPr lang="en-US" sz="4500" b="1">
                <a:solidFill>
                  <a:srgbClr val="222F62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Sea level rise impacts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727992" y="8650474"/>
            <a:ext cx="1636526" cy="1636526"/>
          </a:xfrm>
          <a:custGeom>
            <a:avLst/>
            <a:gdLst/>
            <a:ahLst/>
            <a:cxnLst/>
            <a:rect l="l" t="t" r="r" b="b"/>
            <a:pathLst>
              <a:path w="1636526" h="1636526">
                <a:moveTo>
                  <a:pt x="0" y="0"/>
                </a:moveTo>
                <a:lnTo>
                  <a:pt x="1636525" y="0"/>
                </a:lnTo>
                <a:lnTo>
                  <a:pt x="1636525" y="1636526"/>
                </a:lnTo>
                <a:lnTo>
                  <a:pt x="0" y="163652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3" name="Freeform 3"/>
          <p:cNvSpPr/>
          <p:nvPr/>
        </p:nvSpPr>
        <p:spPr>
          <a:xfrm>
            <a:off x="12690905" y="9191625"/>
            <a:ext cx="1750467" cy="526389"/>
          </a:xfrm>
          <a:custGeom>
            <a:avLst/>
            <a:gdLst/>
            <a:ahLst/>
            <a:cxnLst/>
            <a:rect l="l" t="t" r="r" b="b"/>
            <a:pathLst>
              <a:path w="1750467" h="526389">
                <a:moveTo>
                  <a:pt x="0" y="0"/>
                </a:moveTo>
                <a:lnTo>
                  <a:pt x="1750467" y="0"/>
                </a:lnTo>
                <a:lnTo>
                  <a:pt x="1750467" y="526389"/>
                </a:lnTo>
                <a:lnTo>
                  <a:pt x="0" y="52638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4" name="Freeform 4"/>
          <p:cNvSpPr/>
          <p:nvPr/>
        </p:nvSpPr>
        <p:spPr>
          <a:xfrm>
            <a:off x="16551758" y="8970500"/>
            <a:ext cx="1528709" cy="1080068"/>
          </a:xfrm>
          <a:custGeom>
            <a:avLst/>
            <a:gdLst/>
            <a:ahLst/>
            <a:cxnLst/>
            <a:rect l="l" t="t" r="r" b="b"/>
            <a:pathLst>
              <a:path w="1528709" h="1080068">
                <a:moveTo>
                  <a:pt x="0" y="0"/>
                </a:moveTo>
                <a:lnTo>
                  <a:pt x="1528709" y="0"/>
                </a:lnTo>
                <a:lnTo>
                  <a:pt x="1528709" y="1080068"/>
                </a:lnTo>
                <a:lnTo>
                  <a:pt x="0" y="108006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5300" r="-9322" b="-5300"/>
            </a:stretch>
          </a:blipFill>
        </p:spPr>
        <p:txBody>
          <a:bodyPr/>
          <a:lstStyle/>
          <a:p>
            <a:endParaRPr lang="en-NL"/>
          </a:p>
        </p:txBody>
      </p:sp>
      <p:grpSp>
        <p:nvGrpSpPr>
          <p:cNvPr id="5" name="Group 5"/>
          <p:cNvGrpSpPr/>
          <p:nvPr/>
        </p:nvGrpSpPr>
        <p:grpSpPr>
          <a:xfrm>
            <a:off x="0" y="0"/>
            <a:ext cx="2474662" cy="10287000"/>
            <a:chOff x="0" y="0"/>
            <a:chExt cx="3299549" cy="13716000"/>
          </a:xfrm>
        </p:grpSpPr>
        <p:sp>
          <p:nvSpPr>
            <p:cNvPr id="6" name="Freeform 6"/>
            <p:cNvSpPr/>
            <p:nvPr/>
          </p:nvSpPr>
          <p:spPr>
            <a:xfrm rot="5400000">
              <a:off x="-5208225" y="5208225"/>
              <a:ext cx="13716000" cy="3299549"/>
            </a:xfrm>
            <a:custGeom>
              <a:avLst/>
              <a:gdLst/>
              <a:ahLst/>
              <a:cxnLst/>
              <a:rect l="l" t="t" r="r" b="b"/>
              <a:pathLst>
                <a:path w="13716000" h="3299549">
                  <a:moveTo>
                    <a:pt x="0" y="0"/>
                  </a:moveTo>
                  <a:lnTo>
                    <a:pt x="13716000" y="0"/>
                  </a:lnTo>
                  <a:lnTo>
                    <a:pt x="13716000" y="3299550"/>
                  </a:lnTo>
                  <a:lnTo>
                    <a:pt x="0" y="32995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t="-343068" r="-60808" b="-2300"/>
              </a:stretch>
            </a:blipFill>
          </p:spPr>
          <p:txBody>
            <a:bodyPr/>
            <a:lstStyle/>
            <a:p>
              <a:endParaRPr lang="en-NL"/>
            </a:p>
          </p:txBody>
        </p:sp>
        <p:grpSp>
          <p:nvGrpSpPr>
            <p:cNvPr id="7" name="Group 7"/>
            <p:cNvGrpSpPr/>
            <p:nvPr/>
          </p:nvGrpSpPr>
          <p:grpSpPr>
            <a:xfrm>
              <a:off x="243339" y="296573"/>
              <a:ext cx="2711271" cy="2152935"/>
              <a:chOff x="0" y="0"/>
              <a:chExt cx="2276697" cy="1807854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2276697" cy="1807854"/>
              </a:xfrm>
              <a:custGeom>
                <a:avLst/>
                <a:gdLst/>
                <a:ahLst/>
                <a:cxnLst/>
                <a:rect l="l" t="t" r="r" b="b"/>
                <a:pathLst>
                  <a:path w="2276697" h="1807854">
                    <a:moveTo>
                      <a:pt x="0" y="0"/>
                    </a:moveTo>
                    <a:lnTo>
                      <a:pt x="2276697" y="0"/>
                    </a:lnTo>
                    <a:lnTo>
                      <a:pt x="2276697" y="1807854"/>
                    </a:lnTo>
                    <a:lnTo>
                      <a:pt x="0" y="1807854"/>
                    </a:lnTo>
                    <a:close/>
                  </a:path>
                </a:pathLst>
              </a:custGeom>
              <a:solidFill>
                <a:srgbClr val="EFF3F5"/>
              </a:solidFill>
            </p:spPr>
            <p:txBody>
              <a:bodyPr/>
              <a:lstStyle/>
              <a:p>
                <a:endParaRPr lang="en-NL"/>
              </a:p>
            </p:txBody>
          </p:sp>
        </p:grpSp>
        <p:sp>
          <p:nvSpPr>
            <p:cNvPr id="9" name="Freeform 9"/>
            <p:cNvSpPr/>
            <p:nvPr/>
          </p:nvSpPr>
          <p:spPr>
            <a:xfrm>
              <a:off x="165392" y="313279"/>
              <a:ext cx="2691816" cy="2116642"/>
            </a:xfrm>
            <a:custGeom>
              <a:avLst/>
              <a:gdLst/>
              <a:ahLst/>
              <a:cxnLst/>
              <a:rect l="l" t="t" r="r" b="b"/>
              <a:pathLst>
                <a:path w="2691816" h="2116642">
                  <a:moveTo>
                    <a:pt x="0" y="0"/>
                  </a:moveTo>
                  <a:lnTo>
                    <a:pt x="2691816" y="0"/>
                  </a:lnTo>
                  <a:lnTo>
                    <a:pt x="2691816" y="2116642"/>
                  </a:lnTo>
                  <a:lnTo>
                    <a:pt x="0" y="21166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L"/>
            </a:p>
          </p:txBody>
        </p:sp>
      </p:grpSp>
      <p:sp>
        <p:nvSpPr>
          <p:cNvPr id="10" name="Freeform 10"/>
          <p:cNvSpPr/>
          <p:nvPr/>
        </p:nvSpPr>
        <p:spPr>
          <a:xfrm>
            <a:off x="10343219" y="2023602"/>
            <a:ext cx="6445839" cy="4539978"/>
          </a:xfrm>
          <a:custGeom>
            <a:avLst/>
            <a:gdLst/>
            <a:ahLst/>
            <a:cxnLst/>
            <a:rect l="l" t="t" r="r" b="b"/>
            <a:pathLst>
              <a:path w="6445839" h="4539978">
                <a:moveTo>
                  <a:pt x="0" y="0"/>
                </a:moveTo>
                <a:lnTo>
                  <a:pt x="6445839" y="0"/>
                </a:lnTo>
                <a:lnTo>
                  <a:pt x="6445839" y="4539978"/>
                </a:lnTo>
                <a:lnTo>
                  <a:pt x="0" y="453997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11" name="TextBox 11"/>
          <p:cNvSpPr txBox="1"/>
          <p:nvPr/>
        </p:nvSpPr>
        <p:spPr>
          <a:xfrm>
            <a:off x="2947091" y="1975977"/>
            <a:ext cx="6196909" cy="73536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40"/>
              </a:lnSpc>
              <a:spcBef>
                <a:spcPct val="0"/>
              </a:spcBef>
            </a:pPr>
            <a:r>
              <a:rPr lang="en-US" sz="2600" b="1" dirty="0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Coastal Flooding</a:t>
            </a:r>
          </a:p>
          <a:p>
            <a:pPr algn="l">
              <a:lnSpc>
                <a:spcPts val="3640"/>
              </a:lnSpc>
              <a:spcBef>
                <a:spcPct val="0"/>
              </a:spcBef>
            </a:pPr>
            <a:endParaRPr lang="en-US" sz="2600" b="1" dirty="0">
              <a:solidFill>
                <a:srgbClr val="000000"/>
              </a:solidFill>
              <a:latin typeface="Montserrat Bold"/>
              <a:ea typeface="Montserrat Bold"/>
              <a:cs typeface="Montserrat Bold"/>
              <a:sym typeface="Montserrat Bold"/>
            </a:endParaRPr>
          </a:p>
          <a:p>
            <a:pPr marL="561350" lvl="1" indent="-280675" algn="l">
              <a:lnSpc>
                <a:spcPts val="3640"/>
              </a:lnSpc>
              <a:buFont typeface="Arial"/>
              <a:buChar char="•"/>
            </a:pPr>
            <a:r>
              <a:rPr lang="en-US" sz="26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Drivers: rising sea levels, storms, compounded events (rainfall, river overflow)</a:t>
            </a:r>
          </a:p>
          <a:p>
            <a:pPr algn="l">
              <a:lnSpc>
                <a:spcPts val="3640"/>
              </a:lnSpc>
            </a:pPr>
            <a:endParaRPr lang="en-US" sz="2600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561350" lvl="1" indent="-280675" algn="l">
              <a:lnSpc>
                <a:spcPts val="3640"/>
              </a:lnSpc>
              <a:spcBef>
                <a:spcPct val="0"/>
              </a:spcBef>
              <a:buFont typeface="Arial"/>
              <a:buChar char="•"/>
            </a:pPr>
            <a:r>
              <a:rPr lang="en-US" sz="26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Impacts increases:</a:t>
            </a:r>
          </a:p>
          <a:p>
            <a:pPr marL="280675" lvl="1" algn="l">
              <a:lnSpc>
                <a:spcPts val="3640"/>
              </a:lnSpc>
              <a:spcBef>
                <a:spcPct val="0"/>
              </a:spcBef>
            </a:pPr>
            <a:r>
              <a:rPr lang="en-US" sz="26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	-increased flood frequency</a:t>
            </a:r>
          </a:p>
          <a:p>
            <a:pPr marL="280675" lvl="1" algn="l">
              <a:lnSpc>
                <a:spcPts val="3640"/>
              </a:lnSpc>
              <a:spcBef>
                <a:spcPct val="0"/>
              </a:spcBef>
            </a:pPr>
            <a:r>
              <a:rPr lang="en-US" sz="26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	-aging infrastructure</a:t>
            </a:r>
          </a:p>
          <a:p>
            <a:pPr marL="280675" lvl="1" algn="l">
              <a:lnSpc>
                <a:spcPts val="3640"/>
              </a:lnSpc>
              <a:spcBef>
                <a:spcPct val="0"/>
              </a:spcBef>
            </a:pPr>
            <a:r>
              <a:rPr lang="en-US" sz="26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	-increased urbanization in flood 	prone regions</a:t>
            </a:r>
          </a:p>
          <a:p>
            <a:pPr marL="280675" lvl="1" algn="l">
              <a:lnSpc>
                <a:spcPts val="3640"/>
              </a:lnSpc>
              <a:spcBef>
                <a:spcPct val="0"/>
              </a:spcBef>
            </a:pPr>
            <a:r>
              <a:rPr lang="en-US" sz="26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	-decrease in natural habitats</a:t>
            </a:r>
          </a:p>
          <a:p>
            <a:pPr algn="l">
              <a:lnSpc>
                <a:spcPts val="3640"/>
              </a:lnSpc>
              <a:spcBef>
                <a:spcPct val="0"/>
              </a:spcBef>
            </a:pPr>
            <a:endParaRPr lang="en-US" sz="2600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561350" lvl="1" indent="-280675" algn="l">
              <a:lnSpc>
                <a:spcPts val="3640"/>
              </a:lnSpc>
              <a:spcBef>
                <a:spcPct val="0"/>
              </a:spcBef>
              <a:buFont typeface="Arial"/>
              <a:buChar char="•"/>
            </a:pPr>
            <a:r>
              <a:rPr lang="en-US" sz="26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Management: Flood defenses, habitat restoration, early-warning tools 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947091" y="609600"/>
            <a:ext cx="7704534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299"/>
              </a:lnSpc>
            </a:pPr>
            <a:r>
              <a:rPr lang="en-US" sz="4500" b="1">
                <a:solidFill>
                  <a:srgbClr val="222F62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Impacts: coastal flooding 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0343219" y="6825143"/>
            <a:ext cx="6701730" cy="3727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80"/>
              </a:lnSpc>
              <a:spcBef>
                <a:spcPct val="0"/>
              </a:spcBef>
            </a:pPr>
            <a:r>
              <a:rPr lang="en-US" sz="22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Figure. The SPR concept visualized for flooding.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727992" y="8650474"/>
            <a:ext cx="1636526" cy="1636526"/>
          </a:xfrm>
          <a:custGeom>
            <a:avLst/>
            <a:gdLst/>
            <a:ahLst/>
            <a:cxnLst/>
            <a:rect l="l" t="t" r="r" b="b"/>
            <a:pathLst>
              <a:path w="1636526" h="1636526">
                <a:moveTo>
                  <a:pt x="0" y="0"/>
                </a:moveTo>
                <a:lnTo>
                  <a:pt x="1636525" y="0"/>
                </a:lnTo>
                <a:lnTo>
                  <a:pt x="1636525" y="1636526"/>
                </a:lnTo>
                <a:lnTo>
                  <a:pt x="0" y="163652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3" name="Freeform 3"/>
          <p:cNvSpPr/>
          <p:nvPr/>
        </p:nvSpPr>
        <p:spPr>
          <a:xfrm>
            <a:off x="12690905" y="9191625"/>
            <a:ext cx="1750467" cy="526389"/>
          </a:xfrm>
          <a:custGeom>
            <a:avLst/>
            <a:gdLst/>
            <a:ahLst/>
            <a:cxnLst/>
            <a:rect l="l" t="t" r="r" b="b"/>
            <a:pathLst>
              <a:path w="1750467" h="526389">
                <a:moveTo>
                  <a:pt x="0" y="0"/>
                </a:moveTo>
                <a:lnTo>
                  <a:pt x="1750467" y="0"/>
                </a:lnTo>
                <a:lnTo>
                  <a:pt x="1750467" y="526389"/>
                </a:lnTo>
                <a:lnTo>
                  <a:pt x="0" y="52638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4" name="Freeform 4"/>
          <p:cNvSpPr/>
          <p:nvPr/>
        </p:nvSpPr>
        <p:spPr>
          <a:xfrm>
            <a:off x="16551758" y="8970500"/>
            <a:ext cx="1528709" cy="1080068"/>
          </a:xfrm>
          <a:custGeom>
            <a:avLst/>
            <a:gdLst/>
            <a:ahLst/>
            <a:cxnLst/>
            <a:rect l="l" t="t" r="r" b="b"/>
            <a:pathLst>
              <a:path w="1528709" h="1080068">
                <a:moveTo>
                  <a:pt x="0" y="0"/>
                </a:moveTo>
                <a:lnTo>
                  <a:pt x="1528709" y="0"/>
                </a:lnTo>
                <a:lnTo>
                  <a:pt x="1528709" y="1080068"/>
                </a:lnTo>
                <a:lnTo>
                  <a:pt x="0" y="108006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5300" r="-9322" b="-5300"/>
            </a:stretch>
          </a:blipFill>
        </p:spPr>
        <p:txBody>
          <a:bodyPr/>
          <a:lstStyle/>
          <a:p>
            <a:endParaRPr lang="en-NL"/>
          </a:p>
        </p:txBody>
      </p:sp>
      <p:grpSp>
        <p:nvGrpSpPr>
          <p:cNvPr id="5" name="Group 5"/>
          <p:cNvGrpSpPr/>
          <p:nvPr/>
        </p:nvGrpSpPr>
        <p:grpSpPr>
          <a:xfrm>
            <a:off x="0" y="0"/>
            <a:ext cx="2474662" cy="10287000"/>
            <a:chOff x="0" y="0"/>
            <a:chExt cx="3299549" cy="13716000"/>
          </a:xfrm>
        </p:grpSpPr>
        <p:sp>
          <p:nvSpPr>
            <p:cNvPr id="6" name="Freeform 6"/>
            <p:cNvSpPr/>
            <p:nvPr/>
          </p:nvSpPr>
          <p:spPr>
            <a:xfrm rot="5400000">
              <a:off x="-5208225" y="5208225"/>
              <a:ext cx="13716000" cy="3299549"/>
            </a:xfrm>
            <a:custGeom>
              <a:avLst/>
              <a:gdLst/>
              <a:ahLst/>
              <a:cxnLst/>
              <a:rect l="l" t="t" r="r" b="b"/>
              <a:pathLst>
                <a:path w="13716000" h="3299549">
                  <a:moveTo>
                    <a:pt x="0" y="0"/>
                  </a:moveTo>
                  <a:lnTo>
                    <a:pt x="13716000" y="0"/>
                  </a:lnTo>
                  <a:lnTo>
                    <a:pt x="13716000" y="3299550"/>
                  </a:lnTo>
                  <a:lnTo>
                    <a:pt x="0" y="32995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t="-343068" r="-60808" b="-2300"/>
              </a:stretch>
            </a:blipFill>
          </p:spPr>
          <p:txBody>
            <a:bodyPr/>
            <a:lstStyle/>
            <a:p>
              <a:endParaRPr lang="en-NL"/>
            </a:p>
          </p:txBody>
        </p:sp>
        <p:grpSp>
          <p:nvGrpSpPr>
            <p:cNvPr id="7" name="Group 7"/>
            <p:cNvGrpSpPr/>
            <p:nvPr/>
          </p:nvGrpSpPr>
          <p:grpSpPr>
            <a:xfrm>
              <a:off x="243339" y="296573"/>
              <a:ext cx="2711271" cy="2152935"/>
              <a:chOff x="0" y="0"/>
              <a:chExt cx="2276697" cy="1807854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2276697" cy="1807854"/>
              </a:xfrm>
              <a:custGeom>
                <a:avLst/>
                <a:gdLst/>
                <a:ahLst/>
                <a:cxnLst/>
                <a:rect l="l" t="t" r="r" b="b"/>
                <a:pathLst>
                  <a:path w="2276697" h="1807854">
                    <a:moveTo>
                      <a:pt x="0" y="0"/>
                    </a:moveTo>
                    <a:lnTo>
                      <a:pt x="2276697" y="0"/>
                    </a:lnTo>
                    <a:lnTo>
                      <a:pt x="2276697" y="1807854"/>
                    </a:lnTo>
                    <a:lnTo>
                      <a:pt x="0" y="1807854"/>
                    </a:lnTo>
                    <a:close/>
                  </a:path>
                </a:pathLst>
              </a:custGeom>
              <a:solidFill>
                <a:srgbClr val="EFF3F5"/>
              </a:solidFill>
            </p:spPr>
            <p:txBody>
              <a:bodyPr/>
              <a:lstStyle/>
              <a:p>
                <a:endParaRPr lang="en-NL"/>
              </a:p>
            </p:txBody>
          </p:sp>
        </p:grpSp>
        <p:sp>
          <p:nvSpPr>
            <p:cNvPr id="9" name="Freeform 9"/>
            <p:cNvSpPr/>
            <p:nvPr/>
          </p:nvSpPr>
          <p:spPr>
            <a:xfrm>
              <a:off x="165392" y="313279"/>
              <a:ext cx="2691816" cy="2116642"/>
            </a:xfrm>
            <a:custGeom>
              <a:avLst/>
              <a:gdLst/>
              <a:ahLst/>
              <a:cxnLst/>
              <a:rect l="l" t="t" r="r" b="b"/>
              <a:pathLst>
                <a:path w="2691816" h="2116642">
                  <a:moveTo>
                    <a:pt x="0" y="0"/>
                  </a:moveTo>
                  <a:lnTo>
                    <a:pt x="2691816" y="0"/>
                  </a:lnTo>
                  <a:lnTo>
                    <a:pt x="2691816" y="2116642"/>
                  </a:lnTo>
                  <a:lnTo>
                    <a:pt x="0" y="21166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L"/>
            </a:p>
          </p:txBody>
        </p:sp>
      </p:grpSp>
      <p:sp>
        <p:nvSpPr>
          <p:cNvPr id="10" name="Freeform 10"/>
          <p:cNvSpPr/>
          <p:nvPr/>
        </p:nvSpPr>
        <p:spPr>
          <a:xfrm>
            <a:off x="3657600" y="1543254"/>
            <a:ext cx="10402921" cy="6046698"/>
          </a:xfrm>
          <a:custGeom>
            <a:avLst/>
            <a:gdLst/>
            <a:ahLst/>
            <a:cxnLst/>
            <a:rect l="l" t="t" r="r" b="b"/>
            <a:pathLst>
              <a:path w="10402921" h="6046698">
                <a:moveTo>
                  <a:pt x="0" y="0"/>
                </a:moveTo>
                <a:lnTo>
                  <a:pt x="10402921" y="0"/>
                </a:lnTo>
                <a:lnTo>
                  <a:pt x="10402921" y="6046698"/>
                </a:lnTo>
                <a:lnTo>
                  <a:pt x="0" y="604669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11" name="TextBox 11"/>
          <p:cNvSpPr txBox="1"/>
          <p:nvPr/>
        </p:nvSpPr>
        <p:spPr>
          <a:xfrm>
            <a:off x="2947091" y="609600"/>
            <a:ext cx="12434292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299"/>
              </a:lnSpc>
            </a:pPr>
            <a:r>
              <a:rPr lang="en-US" sz="4500" b="1">
                <a:solidFill>
                  <a:srgbClr val="222F62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Impacts: coastal and compound flooding 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3071863" y="7647306"/>
            <a:ext cx="12958894" cy="17048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60"/>
              </a:lnSpc>
              <a:spcBef>
                <a:spcPct val="0"/>
              </a:spcBef>
            </a:pPr>
            <a:r>
              <a:rPr lang="en-US" sz="19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Figure. (a) Present-day (1980–2014) probability of potential compound flooding (CF). Return periods of CF (co-occurring </a:t>
            </a:r>
            <a:r>
              <a:rPr lang="en-US" sz="1900" b="1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sea level and precipitation extremes</a:t>
            </a:r>
            <a:r>
              <a:rPr lang="en-US" sz="19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i.e., larger than the individual 1-year return levels) based on ERA-Interim data. (b) Future probability of potential CF multi-model mean of projected change (%) of CF return periods between future (2070–2099) and present (1970–2004) climate (Bevacqua et al., 2019).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E803799-4A73-E6B0-1FDC-FA51BC02AFB9}"/>
              </a:ext>
            </a:extLst>
          </p:cNvPr>
          <p:cNvSpPr txBox="1"/>
          <p:nvPr/>
        </p:nvSpPr>
        <p:spPr>
          <a:xfrm>
            <a:off x="14218232" y="2583080"/>
            <a:ext cx="360098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L" sz="2400" dirty="0"/>
              <a:t>Impact varies</a:t>
            </a:r>
          </a:p>
          <a:p>
            <a:r>
              <a:rPr lang="en-NL" sz="2400" dirty="0"/>
              <a:t>	 from place to place</a:t>
            </a:r>
          </a:p>
          <a:p>
            <a:r>
              <a:rPr lang="en-NL" sz="2400" dirty="0"/>
              <a:t>	in time</a:t>
            </a:r>
          </a:p>
          <a:p>
            <a:r>
              <a:rPr lang="en-NL" sz="2400" dirty="0"/>
              <a:t>	scenario dependent</a:t>
            </a:r>
          </a:p>
          <a:p>
            <a:endParaRPr lang="en-NL" sz="2400" dirty="0"/>
          </a:p>
          <a:p>
            <a:r>
              <a:rPr lang="en-GB" sz="2400" dirty="0"/>
              <a:t>Results not conclusive</a:t>
            </a:r>
            <a:endParaRPr lang="en-NL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727992" y="8650474"/>
            <a:ext cx="1636526" cy="1636526"/>
          </a:xfrm>
          <a:custGeom>
            <a:avLst/>
            <a:gdLst/>
            <a:ahLst/>
            <a:cxnLst/>
            <a:rect l="l" t="t" r="r" b="b"/>
            <a:pathLst>
              <a:path w="1636526" h="1636526">
                <a:moveTo>
                  <a:pt x="0" y="0"/>
                </a:moveTo>
                <a:lnTo>
                  <a:pt x="1636525" y="0"/>
                </a:lnTo>
                <a:lnTo>
                  <a:pt x="1636525" y="1636526"/>
                </a:lnTo>
                <a:lnTo>
                  <a:pt x="0" y="163652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3" name="Freeform 3"/>
          <p:cNvSpPr/>
          <p:nvPr/>
        </p:nvSpPr>
        <p:spPr>
          <a:xfrm>
            <a:off x="12690905" y="9191625"/>
            <a:ext cx="1750467" cy="526389"/>
          </a:xfrm>
          <a:custGeom>
            <a:avLst/>
            <a:gdLst/>
            <a:ahLst/>
            <a:cxnLst/>
            <a:rect l="l" t="t" r="r" b="b"/>
            <a:pathLst>
              <a:path w="1750467" h="526389">
                <a:moveTo>
                  <a:pt x="0" y="0"/>
                </a:moveTo>
                <a:lnTo>
                  <a:pt x="1750467" y="0"/>
                </a:lnTo>
                <a:lnTo>
                  <a:pt x="1750467" y="526389"/>
                </a:lnTo>
                <a:lnTo>
                  <a:pt x="0" y="52638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4" name="Freeform 4"/>
          <p:cNvSpPr/>
          <p:nvPr/>
        </p:nvSpPr>
        <p:spPr>
          <a:xfrm>
            <a:off x="16551758" y="8970500"/>
            <a:ext cx="1528709" cy="1080068"/>
          </a:xfrm>
          <a:custGeom>
            <a:avLst/>
            <a:gdLst/>
            <a:ahLst/>
            <a:cxnLst/>
            <a:rect l="l" t="t" r="r" b="b"/>
            <a:pathLst>
              <a:path w="1528709" h="1080068">
                <a:moveTo>
                  <a:pt x="0" y="0"/>
                </a:moveTo>
                <a:lnTo>
                  <a:pt x="1528709" y="0"/>
                </a:lnTo>
                <a:lnTo>
                  <a:pt x="1528709" y="1080068"/>
                </a:lnTo>
                <a:lnTo>
                  <a:pt x="0" y="108006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5300" r="-9322" b="-5300"/>
            </a:stretch>
          </a:blipFill>
        </p:spPr>
        <p:txBody>
          <a:bodyPr/>
          <a:lstStyle/>
          <a:p>
            <a:endParaRPr lang="en-NL"/>
          </a:p>
        </p:txBody>
      </p:sp>
      <p:grpSp>
        <p:nvGrpSpPr>
          <p:cNvPr id="5" name="Group 5"/>
          <p:cNvGrpSpPr/>
          <p:nvPr/>
        </p:nvGrpSpPr>
        <p:grpSpPr>
          <a:xfrm>
            <a:off x="124044" y="222430"/>
            <a:ext cx="2091914" cy="1614701"/>
            <a:chOff x="0" y="0"/>
            <a:chExt cx="2789218" cy="2152935"/>
          </a:xfrm>
        </p:grpSpPr>
        <p:grpSp>
          <p:nvGrpSpPr>
            <p:cNvPr id="6" name="Group 6"/>
            <p:cNvGrpSpPr/>
            <p:nvPr/>
          </p:nvGrpSpPr>
          <p:grpSpPr>
            <a:xfrm>
              <a:off x="77947" y="0"/>
              <a:ext cx="2711271" cy="2152935"/>
              <a:chOff x="0" y="0"/>
              <a:chExt cx="2276697" cy="1807854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2276697" cy="1807854"/>
              </a:xfrm>
              <a:custGeom>
                <a:avLst/>
                <a:gdLst/>
                <a:ahLst/>
                <a:cxnLst/>
                <a:rect l="l" t="t" r="r" b="b"/>
                <a:pathLst>
                  <a:path w="2276697" h="1807854">
                    <a:moveTo>
                      <a:pt x="0" y="0"/>
                    </a:moveTo>
                    <a:lnTo>
                      <a:pt x="2276697" y="0"/>
                    </a:lnTo>
                    <a:lnTo>
                      <a:pt x="2276697" y="1807854"/>
                    </a:lnTo>
                    <a:lnTo>
                      <a:pt x="0" y="1807854"/>
                    </a:lnTo>
                    <a:close/>
                  </a:path>
                </a:pathLst>
              </a:custGeom>
              <a:solidFill>
                <a:srgbClr val="EFF3F5"/>
              </a:solidFill>
            </p:spPr>
            <p:txBody>
              <a:bodyPr/>
              <a:lstStyle/>
              <a:p>
                <a:endParaRPr lang="en-NL"/>
              </a:p>
            </p:txBody>
          </p:sp>
        </p:grpSp>
        <p:sp>
          <p:nvSpPr>
            <p:cNvPr id="8" name="Freeform 8"/>
            <p:cNvSpPr/>
            <p:nvPr/>
          </p:nvSpPr>
          <p:spPr>
            <a:xfrm>
              <a:off x="0" y="16706"/>
              <a:ext cx="2691816" cy="2116642"/>
            </a:xfrm>
            <a:custGeom>
              <a:avLst/>
              <a:gdLst/>
              <a:ahLst/>
              <a:cxnLst/>
              <a:rect l="l" t="t" r="r" b="b"/>
              <a:pathLst>
                <a:path w="2691816" h="2116642">
                  <a:moveTo>
                    <a:pt x="0" y="0"/>
                  </a:moveTo>
                  <a:lnTo>
                    <a:pt x="2691816" y="0"/>
                  </a:lnTo>
                  <a:lnTo>
                    <a:pt x="2691816" y="2116642"/>
                  </a:lnTo>
                  <a:lnTo>
                    <a:pt x="0" y="21166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L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0" y="0"/>
            <a:ext cx="2474662" cy="10287000"/>
            <a:chOff x="0" y="0"/>
            <a:chExt cx="3299549" cy="13716000"/>
          </a:xfrm>
        </p:grpSpPr>
        <p:sp>
          <p:nvSpPr>
            <p:cNvPr id="10" name="Freeform 10"/>
            <p:cNvSpPr/>
            <p:nvPr/>
          </p:nvSpPr>
          <p:spPr>
            <a:xfrm rot="5400000">
              <a:off x="-5208225" y="5208225"/>
              <a:ext cx="13716000" cy="3299549"/>
            </a:xfrm>
            <a:custGeom>
              <a:avLst/>
              <a:gdLst/>
              <a:ahLst/>
              <a:cxnLst/>
              <a:rect l="l" t="t" r="r" b="b"/>
              <a:pathLst>
                <a:path w="13716000" h="3299549">
                  <a:moveTo>
                    <a:pt x="0" y="0"/>
                  </a:moveTo>
                  <a:lnTo>
                    <a:pt x="13716000" y="0"/>
                  </a:lnTo>
                  <a:lnTo>
                    <a:pt x="13716000" y="3299550"/>
                  </a:lnTo>
                  <a:lnTo>
                    <a:pt x="0" y="32995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t="-343068" r="-60808" b="-2300"/>
              </a:stretch>
            </a:blipFill>
          </p:spPr>
          <p:txBody>
            <a:bodyPr/>
            <a:lstStyle/>
            <a:p>
              <a:endParaRPr lang="en-NL"/>
            </a:p>
          </p:txBody>
        </p:sp>
        <p:grpSp>
          <p:nvGrpSpPr>
            <p:cNvPr id="11" name="Group 11"/>
            <p:cNvGrpSpPr/>
            <p:nvPr/>
          </p:nvGrpSpPr>
          <p:grpSpPr>
            <a:xfrm>
              <a:off x="243339" y="296573"/>
              <a:ext cx="2711271" cy="2152935"/>
              <a:chOff x="0" y="0"/>
              <a:chExt cx="2276697" cy="1807854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2276697" cy="1807854"/>
              </a:xfrm>
              <a:custGeom>
                <a:avLst/>
                <a:gdLst/>
                <a:ahLst/>
                <a:cxnLst/>
                <a:rect l="l" t="t" r="r" b="b"/>
                <a:pathLst>
                  <a:path w="2276697" h="1807854">
                    <a:moveTo>
                      <a:pt x="0" y="0"/>
                    </a:moveTo>
                    <a:lnTo>
                      <a:pt x="2276697" y="0"/>
                    </a:lnTo>
                    <a:lnTo>
                      <a:pt x="2276697" y="1807854"/>
                    </a:lnTo>
                    <a:lnTo>
                      <a:pt x="0" y="1807854"/>
                    </a:lnTo>
                    <a:close/>
                  </a:path>
                </a:pathLst>
              </a:custGeom>
              <a:solidFill>
                <a:srgbClr val="EFF3F5"/>
              </a:solidFill>
            </p:spPr>
            <p:txBody>
              <a:bodyPr/>
              <a:lstStyle/>
              <a:p>
                <a:endParaRPr lang="en-NL"/>
              </a:p>
            </p:txBody>
          </p:sp>
        </p:grpSp>
        <p:sp>
          <p:nvSpPr>
            <p:cNvPr id="13" name="Freeform 13"/>
            <p:cNvSpPr/>
            <p:nvPr/>
          </p:nvSpPr>
          <p:spPr>
            <a:xfrm>
              <a:off x="165392" y="313279"/>
              <a:ext cx="2691816" cy="2116642"/>
            </a:xfrm>
            <a:custGeom>
              <a:avLst/>
              <a:gdLst/>
              <a:ahLst/>
              <a:cxnLst/>
              <a:rect l="l" t="t" r="r" b="b"/>
              <a:pathLst>
                <a:path w="2691816" h="2116642">
                  <a:moveTo>
                    <a:pt x="0" y="0"/>
                  </a:moveTo>
                  <a:lnTo>
                    <a:pt x="2691816" y="0"/>
                  </a:lnTo>
                  <a:lnTo>
                    <a:pt x="2691816" y="2116642"/>
                  </a:lnTo>
                  <a:lnTo>
                    <a:pt x="0" y="21166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L"/>
            </a:p>
          </p:txBody>
        </p:sp>
      </p:grpSp>
      <p:sp>
        <p:nvSpPr>
          <p:cNvPr id="14" name="Freeform 14"/>
          <p:cNvSpPr/>
          <p:nvPr/>
        </p:nvSpPr>
        <p:spPr>
          <a:xfrm>
            <a:off x="9620250" y="2023602"/>
            <a:ext cx="7639050" cy="4601837"/>
          </a:xfrm>
          <a:custGeom>
            <a:avLst/>
            <a:gdLst/>
            <a:ahLst/>
            <a:cxnLst/>
            <a:rect l="l" t="t" r="r" b="b"/>
            <a:pathLst>
              <a:path w="7639050" h="4601837">
                <a:moveTo>
                  <a:pt x="0" y="0"/>
                </a:moveTo>
                <a:lnTo>
                  <a:pt x="7639050" y="0"/>
                </a:lnTo>
                <a:lnTo>
                  <a:pt x="7639050" y="4601837"/>
                </a:lnTo>
                <a:lnTo>
                  <a:pt x="0" y="4601837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15" name="TextBox 15"/>
          <p:cNvSpPr txBox="1"/>
          <p:nvPr/>
        </p:nvSpPr>
        <p:spPr>
          <a:xfrm>
            <a:off x="2947091" y="609600"/>
            <a:ext cx="7426226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299"/>
              </a:lnSpc>
            </a:pPr>
            <a:r>
              <a:rPr lang="en-US" sz="4500" b="1">
                <a:solidFill>
                  <a:srgbClr val="222F62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Impacts: coastal erosion 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2947091" y="1975977"/>
            <a:ext cx="6196909" cy="54679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40"/>
              </a:lnSpc>
              <a:spcBef>
                <a:spcPct val="0"/>
              </a:spcBef>
            </a:pPr>
            <a:r>
              <a:rPr lang="en-US" sz="2600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Coastal Erosion</a:t>
            </a:r>
          </a:p>
          <a:p>
            <a:pPr algn="l">
              <a:lnSpc>
                <a:spcPts val="3640"/>
              </a:lnSpc>
              <a:spcBef>
                <a:spcPct val="0"/>
              </a:spcBef>
            </a:pPr>
            <a:endParaRPr lang="en-US" sz="2600" b="1">
              <a:solidFill>
                <a:srgbClr val="000000"/>
              </a:solidFill>
              <a:latin typeface="Montserrat Bold"/>
              <a:ea typeface="Montserrat Bold"/>
              <a:cs typeface="Montserrat Bold"/>
              <a:sym typeface="Montserrat Bold"/>
            </a:endParaRPr>
          </a:p>
          <a:p>
            <a:pPr marL="561350" lvl="1" indent="-280675" algn="l">
              <a:lnSpc>
                <a:spcPts val="364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Drivers: SLR, reduced sediment supply, storm surges</a:t>
            </a:r>
          </a:p>
          <a:p>
            <a:pPr algn="l">
              <a:lnSpc>
                <a:spcPts val="3640"/>
              </a:lnSpc>
            </a:pPr>
            <a:endParaRPr lang="en-US" sz="26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561350" lvl="1" indent="-280675" algn="l">
              <a:lnSpc>
                <a:spcPts val="3640"/>
              </a:lnSpc>
              <a:spcBef>
                <a:spcPct val="0"/>
              </a:spcBef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Impacts: Habitat loss, increased flood risks, tourism losses</a:t>
            </a:r>
          </a:p>
          <a:p>
            <a:pPr algn="l">
              <a:lnSpc>
                <a:spcPts val="3640"/>
              </a:lnSpc>
              <a:spcBef>
                <a:spcPct val="0"/>
              </a:spcBef>
            </a:pPr>
            <a:endParaRPr lang="en-US" sz="26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561350" lvl="1" indent="-280675" algn="l">
              <a:lnSpc>
                <a:spcPts val="3640"/>
              </a:lnSpc>
              <a:spcBef>
                <a:spcPct val="0"/>
              </a:spcBef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Management: Adaptation strategies considering erosion’s complex causes</a:t>
            </a:r>
          </a:p>
          <a:p>
            <a:pPr algn="l">
              <a:lnSpc>
                <a:spcPts val="3640"/>
              </a:lnSpc>
              <a:spcBef>
                <a:spcPct val="0"/>
              </a:spcBef>
            </a:pPr>
            <a:endParaRPr lang="en-US" sz="26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9696450" y="6779750"/>
            <a:ext cx="7296172" cy="6921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Figure. Source, pathway, and receptor framework for coastal erosion.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727992" y="8650474"/>
            <a:ext cx="1636526" cy="1636526"/>
          </a:xfrm>
          <a:custGeom>
            <a:avLst/>
            <a:gdLst/>
            <a:ahLst/>
            <a:cxnLst/>
            <a:rect l="l" t="t" r="r" b="b"/>
            <a:pathLst>
              <a:path w="1636526" h="1636526">
                <a:moveTo>
                  <a:pt x="0" y="0"/>
                </a:moveTo>
                <a:lnTo>
                  <a:pt x="1636525" y="0"/>
                </a:lnTo>
                <a:lnTo>
                  <a:pt x="1636525" y="1636526"/>
                </a:lnTo>
                <a:lnTo>
                  <a:pt x="0" y="163652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3" name="Freeform 3"/>
          <p:cNvSpPr/>
          <p:nvPr/>
        </p:nvSpPr>
        <p:spPr>
          <a:xfrm>
            <a:off x="12690905" y="9191625"/>
            <a:ext cx="1750467" cy="526389"/>
          </a:xfrm>
          <a:custGeom>
            <a:avLst/>
            <a:gdLst/>
            <a:ahLst/>
            <a:cxnLst/>
            <a:rect l="l" t="t" r="r" b="b"/>
            <a:pathLst>
              <a:path w="1750467" h="526389">
                <a:moveTo>
                  <a:pt x="0" y="0"/>
                </a:moveTo>
                <a:lnTo>
                  <a:pt x="1750467" y="0"/>
                </a:lnTo>
                <a:lnTo>
                  <a:pt x="1750467" y="526389"/>
                </a:lnTo>
                <a:lnTo>
                  <a:pt x="0" y="52638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4" name="Freeform 4"/>
          <p:cNvSpPr/>
          <p:nvPr/>
        </p:nvSpPr>
        <p:spPr>
          <a:xfrm>
            <a:off x="16551758" y="8970500"/>
            <a:ext cx="1528709" cy="1080068"/>
          </a:xfrm>
          <a:custGeom>
            <a:avLst/>
            <a:gdLst/>
            <a:ahLst/>
            <a:cxnLst/>
            <a:rect l="l" t="t" r="r" b="b"/>
            <a:pathLst>
              <a:path w="1528709" h="1080068">
                <a:moveTo>
                  <a:pt x="0" y="0"/>
                </a:moveTo>
                <a:lnTo>
                  <a:pt x="1528709" y="0"/>
                </a:lnTo>
                <a:lnTo>
                  <a:pt x="1528709" y="1080068"/>
                </a:lnTo>
                <a:lnTo>
                  <a:pt x="0" y="108006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5300" r="-9322" b="-5300"/>
            </a:stretch>
          </a:blipFill>
        </p:spPr>
        <p:txBody>
          <a:bodyPr/>
          <a:lstStyle/>
          <a:p>
            <a:endParaRPr lang="en-NL"/>
          </a:p>
        </p:txBody>
      </p:sp>
      <p:grpSp>
        <p:nvGrpSpPr>
          <p:cNvPr id="5" name="Group 5"/>
          <p:cNvGrpSpPr/>
          <p:nvPr/>
        </p:nvGrpSpPr>
        <p:grpSpPr>
          <a:xfrm>
            <a:off x="124044" y="222430"/>
            <a:ext cx="2091914" cy="1614701"/>
            <a:chOff x="0" y="0"/>
            <a:chExt cx="2789218" cy="2152935"/>
          </a:xfrm>
        </p:grpSpPr>
        <p:grpSp>
          <p:nvGrpSpPr>
            <p:cNvPr id="6" name="Group 6"/>
            <p:cNvGrpSpPr/>
            <p:nvPr/>
          </p:nvGrpSpPr>
          <p:grpSpPr>
            <a:xfrm>
              <a:off x="77947" y="0"/>
              <a:ext cx="2711271" cy="2152935"/>
              <a:chOff x="0" y="0"/>
              <a:chExt cx="2276697" cy="1807854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2276697" cy="1807854"/>
              </a:xfrm>
              <a:custGeom>
                <a:avLst/>
                <a:gdLst/>
                <a:ahLst/>
                <a:cxnLst/>
                <a:rect l="l" t="t" r="r" b="b"/>
                <a:pathLst>
                  <a:path w="2276697" h="1807854">
                    <a:moveTo>
                      <a:pt x="0" y="0"/>
                    </a:moveTo>
                    <a:lnTo>
                      <a:pt x="2276697" y="0"/>
                    </a:lnTo>
                    <a:lnTo>
                      <a:pt x="2276697" y="1807854"/>
                    </a:lnTo>
                    <a:lnTo>
                      <a:pt x="0" y="1807854"/>
                    </a:lnTo>
                    <a:close/>
                  </a:path>
                </a:pathLst>
              </a:custGeom>
              <a:solidFill>
                <a:srgbClr val="EFF3F5"/>
              </a:solidFill>
            </p:spPr>
            <p:txBody>
              <a:bodyPr/>
              <a:lstStyle/>
              <a:p>
                <a:endParaRPr lang="en-NL"/>
              </a:p>
            </p:txBody>
          </p:sp>
        </p:grpSp>
        <p:sp>
          <p:nvSpPr>
            <p:cNvPr id="8" name="Freeform 8"/>
            <p:cNvSpPr/>
            <p:nvPr/>
          </p:nvSpPr>
          <p:spPr>
            <a:xfrm>
              <a:off x="0" y="16706"/>
              <a:ext cx="2691816" cy="2116642"/>
            </a:xfrm>
            <a:custGeom>
              <a:avLst/>
              <a:gdLst/>
              <a:ahLst/>
              <a:cxnLst/>
              <a:rect l="l" t="t" r="r" b="b"/>
              <a:pathLst>
                <a:path w="2691816" h="2116642">
                  <a:moveTo>
                    <a:pt x="0" y="0"/>
                  </a:moveTo>
                  <a:lnTo>
                    <a:pt x="2691816" y="0"/>
                  </a:lnTo>
                  <a:lnTo>
                    <a:pt x="2691816" y="2116642"/>
                  </a:lnTo>
                  <a:lnTo>
                    <a:pt x="0" y="21166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L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0" y="0"/>
            <a:ext cx="2474662" cy="10287000"/>
            <a:chOff x="0" y="0"/>
            <a:chExt cx="3299549" cy="13716000"/>
          </a:xfrm>
        </p:grpSpPr>
        <p:sp>
          <p:nvSpPr>
            <p:cNvPr id="10" name="Freeform 10"/>
            <p:cNvSpPr/>
            <p:nvPr/>
          </p:nvSpPr>
          <p:spPr>
            <a:xfrm rot="5400000">
              <a:off x="-5208225" y="5208225"/>
              <a:ext cx="13716000" cy="3299549"/>
            </a:xfrm>
            <a:custGeom>
              <a:avLst/>
              <a:gdLst/>
              <a:ahLst/>
              <a:cxnLst/>
              <a:rect l="l" t="t" r="r" b="b"/>
              <a:pathLst>
                <a:path w="13716000" h="3299549">
                  <a:moveTo>
                    <a:pt x="0" y="0"/>
                  </a:moveTo>
                  <a:lnTo>
                    <a:pt x="13716000" y="0"/>
                  </a:lnTo>
                  <a:lnTo>
                    <a:pt x="13716000" y="3299550"/>
                  </a:lnTo>
                  <a:lnTo>
                    <a:pt x="0" y="32995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t="-343068" r="-60808" b="-2300"/>
              </a:stretch>
            </a:blipFill>
          </p:spPr>
          <p:txBody>
            <a:bodyPr/>
            <a:lstStyle/>
            <a:p>
              <a:endParaRPr lang="en-NL"/>
            </a:p>
          </p:txBody>
        </p:sp>
        <p:grpSp>
          <p:nvGrpSpPr>
            <p:cNvPr id="11" name="Group 11"/>
            <p:cNvGrpSpPr/>
            <p:nvPr/>
          </p:nvGrpSpPr>
          <p:grpSpPr>
            <a:xfrm>
              <a:off x="243339" y="296573"/>
              <a:ext cx="2711271" cy="2152935"/>
              <a:chOff x="0" y="0"/>
              <a:chExt cx="2276697" cy="1807854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2276697" cy="1807854"/>
              </a:xfrm>
              <a:custGeom>
                <a:avLst/>
                <a:gdLst/>
                <a:ahLst/>
                <a:cxnLst/>
                <a:rect l="l" t="t" r="r" b="b"/>
                <a:pathLst>
                  <a:path w="2276697" h="1807854">
                    <a:moveTo>
                      <a:pt x="0" y="0"/>
                    </a:moveTo>
                    <a:lnTo>
                      <a:pt x="2276697" y="0"/>
                    </a:lnTo>
                    <a:lnTo>
                      <a:pt x="2276697" y="1807854"/>
                    </a:lnTo>
                    <a:lnTo>
                      <a:pt x="0" y="1807854"/>
                    </a:lnTo>
                    <a:close/>
                  </a:path>
                </a:pathLst>
              </a:custGeom>
              <a:solidFill>
                <a:srgbClr val="EFF3F5"/>
              </a:solidFill>
            </p:spPr>
            <p:txBody>
              <a:bodyPr/>
              <a:lstStyle/>
              <a:p>
                <a:endParaRPr lang="en-NL"/>
              </a:p>
            </p:txBody>
          </p:sp>
        </p:grpSp>
        <p:sp>
          <p:nvSpPr>
            <p:cNvPr id="13" name="Freeform 13"/>
            <p:cNvSpPr/>
            <p:nvPr/>
          </p:nvSpPr>
          <p:spPr>
            <a:xfrm>
              <a:off x="165392" y="313279"/>
              <a:ext cx="2691816" cy="2116642"/>
            </a:xfrm>
            <a:custGeom>
              <a:avLst/>
              <a:gdLst/>
              <a:ahLst/>
              <a:cxnLst/>
              <a:rect l="l" t="t" r="r" b="b"/>
              <a:pathLst>
                <a:path w="2691816" h="2116642">
                  <a:moveTo>
                    <a:pt x="0" y="0"/>
                  </a:moveTo>
                  <a:lnTo>
                    <a:pt x="2691816" y="0"/>
                  </a:lnTo>
                  <a:lnTo>
                    <a:pt x="2691816" y="2116642"/>
                  </a:lnTo>
                  <a:lnTo>
                    <a:pt x="0" y="21166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L"/>
            </a:p>
          </p:txBody>
        </p:sp>
      </p:grpSp>
      <p:sp>
        <p:nvSpPr>
          <p:cNvPr id="14" name="Freeform 14"/>
          <p:cNvSpPr/>
          <p:nvPr/>
        </p:nvSpPr>
        <p:spPr>
          <a:xfrm>
            <a:off x="3962400" y="1371600"/>
            <a:ext cx="11582400" cy="6775451"/>
          </a:xfrm>
          <a:custGeom>
            <a:avLst/>
            <a:gdLst/>
            <a:ahLst/>
            <a:cxnLst/>
            <a:rect l="l" t="t" r="r" b="b"/>
            <a:pathLst>
              <a:path w="10525210" h="6183561">
                <a:moveTo>
                  <a:pt x="0" y="0"/>
                </a:moveTo>
                <a:lnTo>
                  <a:pt x="10525210" y="0"/>
                </a:lnTo>
                <a:lnTo>
                  <a:pt x="10525210" y="6183561"/>
                </a:lnTo>
                <a:lnTo>
                  <a:pt x="0" y="618356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15" name="TextBox 15"/>
          <p:cNvSpPr txBox="1"/>
          <p:nvPr/>
        </p:nvSpPr>
        <p:spPr>
          <a:xfrm>
            <a:off x="2947091" y="609600"/>
            <a:ext cx="7426226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299"/>
              </a:lnSpc>
            </a:pPr>
            <a:r>
              <a:rPr lang="en-US" sz="4500" b="1">
                <a:solidFill>
                  <a:srgbClr val="222F62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Impacts: coastal erosion 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3505200" y="8147052"/>
            <a:ext cx="12333638" cy="10445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Figure. Projections of shoreline retreat (in m) (a) and land loss (in km2) per kilometer of coastline (b) for Europe in the year 2100 under a very high-emission scenario (RCP8.5) (from Athanasiou et al., 2020).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7085AC3-147F-D539-8E17-E88181387F24}"/>
              </a:ext>
            </a:extLst>
          </p:cNvPr>
          <p:cNvSpPr txBox="1"/>
          <p:nvPr/>
        </p:nvSpPr>
        <p:spPr>
          <a:xfrm>
            <a:off x="6838961" y="9046815"/>
            <a:ext cx="25683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L" sz="2400" dirty="0">
                <a:solidFill>
                  <a:srgbClr val="FF0000"/>
                </a:solidFill>
              </a:rPr>
              <a:t>2500 km</a:t>
            </a:r>
            <a:r>
              <a:rPr lang="en-NL" sz="2400" baseline="30000" dirty="0">
                <a:solidFill>
                  <a:srgbClr val="FF0000"/>
                </a:solidFill>
              </a:rPr>
              <a:t>2</a:t>
            </a:r>
            <a:r>
              <a:rPr lang="en-NL" sz="2400" dirty="0">
                <a:solidFill>
                  <a:srgbClr val="FF0000"/>
                </a:solidFill>
              </a:rPr>
              <a:t> land loss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1C01190-85BD-C5FD-5789-C88E2EF0CF27}"/>
              </a:ext>
            </a:extLst>
          </p:cNvPr>
          <p:cNvSpPr txBox="1"/>
          <p:nvPr/>
        </p:nvSpPr>
        <p:spPr>
          <a:xfrm>
            <a:off x="4284569" y="9653380"/>
            <a:ext cx="86335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</a:rPr>
              <a:t>U</a:t>
            </a:r>
            <a:r>
              <a:rPr lang="en-NL" sz="2400" dirty="0">
                <a:solidFill>
                  <a:srgbClr val="FF0000"/>
                </a:solidFill>
              </a:rPr>
              <a:t>ncertainty in wave climate but on longer time scale SLR dominates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727992" y="8650474"/>
            <a:ext cx="1636526" cy="1636526"/>
          </a:xfrm>
          <a:custGeom>
            <a:avLst/>
            <a:gdLst/>
            <a:ahLst/>
            <a:cxnLst/>
            <a:rect l="l" t="t" r="r" b="b"/>
            <a:pathLst>
              <a:path w="1636526" h="1636526">
                <a:moveTo>
                  <a:pt x="0" y="0"/>
                </a:moveTo>
                <a:lnTo>
                  <a:pt x="1636525" y="0"/>
                </a:lnTo>
                <a:lnTo>
                  <a:pt x="1636525" y="1636526"/>
                </a:lnTo>
                <a:lnTo>
                  <a:pt x="0" y="163652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3" name="Freeform 3"/>
          <p:cNvSpPr/>
          <p:nvPr/>
        </p:nvSpPr>
        <p:spPr>
          <a:xfrm>
            <a:off x="12690905" y="9191625"/>
            <a:ext cx="1750467" cy="526389"/>
          </a:xfrm>
          <a:custGeom>
            <a:avLst/>
            <a:gdLst/>
            <a:ahLst/>
            <a:cxnLst/>
            <a:rect l="l" t="t" r="r" b="b"/>
            <a:pathLst>
              <a:path w="1750467" h="526389">
                <a:moveTo>
                  <a:pt x="0" y="0"/>
                </a:moveTo>
                <a:lnTo>
                  <a:pt x="1750467" y="0"/>
                </a:lnTo>
                <a:lnTo>
                  <a:pt x="1750467" y="526389"/>
                </a:lnTo>
                <a:lnTo>
                  <a:pt x="0" y="52638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4" name="Freeform 4"/>
          <p:cNvSpPr/>
          <p:nvPr/>
        </p:nvSpPr>
        <p:spPr>
          <a:xfrm>
            <a:off x="16551758" y="8970500"/>
            <a:ext cx="1528709" cy="1080068"/>
          </a:xfrm>
          <a:custGeom>
            <a:avLst/>
            <a:gdLst/>
            <a:ahLst/>
            <a:cxnLst/>
            <a:rect l="l" t="t" r="r" b="b"/>
            <a:pathLst>
              <a:path w="1528709" h="1080068">
                <a:moveTo>
                  <a:pt x="0" y="0"/>
                </a:moveTo>
                <a:lnTo>
                  <a:pt x="1528709" y="0"/>
                </a:lnTo>
                <a:lnTo>
                  <a:pt x="1528709" y="1080068"/>
                </a:lnTo>
                <a:lnTo>
                  <a:pt x="0" y="108006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5300" r="-9322" b="-5300"/>
            </a:stretch>
          </a:blipFill>
        </p:spPr>
        <p:txBody>
          <a:bodyPr/>
          <a:lstStyle/>
          <a:p>
            <a:endParaRPr lang="en-NL"/>
          </a:p>
        </p:txBody>
      </p:sp>
      <p:grpSp>
        <p:nvGrpSpPr>
          <p:cNvPr id="5" name="Group 5"/>
          <p:cNvGrpSpPr/>
          <p:nvPr/>
        </p:nvGrpSpPr>
        <p:grpSpPr>
          <a:xfrm>
            <a:off x="124044" y="222430"/>
            <a:ext cx="2091914" cy="1614701"/>
            <a:chOff x="0" y="0"/>
            <a:chExt cx="2789218" cy="2152935"/>
          </a:xfrm>
        </p:grpSpPr>
        <p:grpSp>
          <p:nvGrpSpPr>
            <p:cNvPr id="6" name="Group 6"/>
            <p:cNvGrpSpPr/>
            <p:nvPr/>
          </p:nvGrpSpPr>
          <p:grpSpPr>
            <a:xfrm>
              <a:off x="77947" y="0"/>
              <a:ext cx="2711271" cy="2152935"/>
              <a:chOff x="0" y="0"/>
              <a:chExt cx="2276697" cy="1807854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2276697" cy="1807854"/>
              </a:xfrm>
              <a:custGeom>
                <a:avLst/>
                <a:gdLst/>
                <a:ahLst/>
                <a:cxnLst/>
                <a:rect l="l" t="t" r="r" b="b"/>
                <a:pathLst>
                  <a:path w="2276697" h="1807854">
                    <a:moveTo>
                      <a:pt x="0" y="0"/>
                    </a:moveTo>
                    <a:lnTo>
                      <a:pt x="2276697" y="0"/>
                    </a:lnTo>
                    <a:lnTo>
                      <a:pt x="2276697" y="1807854"/>
                    </a:lnTo>
                    <a:lnTo>
                      <a:pt x="0" y="1807854"/>
                    </a:lnTo>
                    <a:close/>
                  </a:path>
                </a:pathLst>
              </a:custGeom>
              <a:solidFill>
                <a:srgbClr val="EFF3F5"/>
              </a:solidFill>
            </p:spPr>
            <p:txBody>
              <a:bodyPr/>
              <a:lstStyle/>
              <a:p>
                <a:endParaRPr lang="en-NL"/>
              </a:p>
            </p:txBody>
          </p:sp>
        </p:grpSp>
        <p:sp>
          <p:nvSpPr>
            <p:cNvPr id="8" name="Freeform 8"/>
            <p:cNvSpPr/>
            <p:nvPr/>
          </p:nvSpPr>
          <p:spPr>
            <a:xfrm>
              <a:off x="0" y="16706"/>
              <a:ext cx="2691816" cy="2116642"/>
            </a:xfrm>
            <a:custGeom>
              <a:avLst/>
              <a:gdLst/>
              <a:ahLst/>
              <a:cxnLst/>
              <a:rect l="l" t="t" r="r" b="b"/>
              <a:pathLst>
                <a:path w="2691816" h="2116642">
                  <a:moveTo>
                    <a:pt x="0" y="0"/>
                  </a:moveTo>
                  <a:lnTo>
                    <a:pt x="2691816" y="0"/>
                  </a:lnTo>
                  <a:lnTo>
                    <a:pt x="2691816" y="2116642"/>
                  </a:lnTo>
                  <a:lnTo>
                    <a:pt x="0" y="21166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L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0" y="0"/>
            <a:ext cx="2474662" cy="10287000"/>
            <a:chOff x="0" y="0"/>
            <a:chExt cx="3299549" cy="13716000"/>
          </a:xfrm>
        </p:grpSpPr>
        <p:sp>
          <p:nvSpPr>
            <p:cNvPr id="10" name="Freeform 10"/>
            <p:cNvSpPr/>
            <p:nvPr/>
          </p:nvSpPr>
          <p:spPr>
            <a:xfrm rot="5400000">
              <a:off x="-5208225" y="5208225"/>
              <a:ext cx="13716000" cy="3299549"/>
            </a:xfrm>
            <a:custGeom>
              <a:avLst/>
              <a:gdLst/>
              <a:ahLst/>
              <a:cxnLst/>
              <a:rect l="l" t="t" r="r" b="b"/>
              <a:pathLst>
                <a:path w="13716000" h="3299549">
                  <a:moveTo>
                    <a:pt x="0" y="0"/>
                  </a:moveTo>
                  <a:lnTo>
                    <a:pt x="13716000" y="0"/>
                  </a:lnTo>
                  <a:lnTo>
                    <a:pt x="13716000" y="3299550"/>
                  </a:lnTo>
                  <a:lnTo>
                    <a:pt x="0" y="32995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t="-343068" r="-60808" b="-2300"/>
              </a:stretch>
            </a:blipFill>
          </p:spPr>
          <p:txBody>
            <a:bodyPr/>
            <a:lstStyle/>
            <a:p>
              <a:endParaRPr lang="en-NL"/>
            </a:p>
          </p:txBody>
        </p:sp>
        <p:grpSp>
          <p:nvGrpSpPr>
            <p:cNvPr id="11" name="Group 11"/>
            <p:cNvGrpSpPr/>
            <p:nvPr/>
          </p:nvGrpSpPr>
          <p:grpSpPr>
            <a:xfrm>
              <a:off x="243339" y="296573"/>
              <a:ext cx="2711271" cy="2152935"/>
              <a:chOff x="0" y="0"/>
              <a:chExt cx="2276697" cy="1807854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2276697" cy="1807854"/>
              </a:xfrm>
              <a:custGeom>
                <a:avLst/>
                <a:gdLst/>
                <a:ahLst/>
                <a:cxnLst/>
                <a:rect l="l" t="t" r="r" b="b"/>
                <a:pathLst>
                  <a:path w="2276697" h="1807854">
                    <a:moveTo>
                      <a:pt x="0" y="0"/>
                    </a:moveTo>
                    <a:lnTo>
                      <a:pt x="2276697" y="0"/>
                    </a:lnTo>
                    <a:lnTo>
                      <a:pt x="2276697" y="1807854"/>
                    </a:lnTo>
                    <a:lnTo>
                      <a:pt x="0" y="1807854"/>
                    </a:lnTo>
                    <a:close/>
                  </a:path>
                </a:pathLst>
              </a:custGeom>
              <a:solidFill>
                <a:srgbClr val="EFF3F5"/>
              </a:solidFill>
            </p:spPr>
            <p:txBody>
              <a:bodyPr/>
              <a:lstStyle/>
              <a:p>
                <a:endParaRPr lang="en-NL"/>
              </a:p>
            </p:txBody>
          </p:sp>
        </p:grpSp>
        <p:sp>
          <p:nvSpPr>
            <p:cNvPr id="13" name="Freeform 13"/>
            <p:cNvSpPr/>
            <p:nvPr/>
          </p:nvSpPr>
          <p:spPr>
            <a:xfrm>
              <a:off x="165392" y="313279"/>
              <a:ext cx="2691816" cy="2116642"/>
            </a:xfrm>
            <a:custGeom>
              <a:avLst/>
              <a:gdLst/>
              <a:ahLst/>
              <a:cxnLst/>
              <a:rect l="l" t="t" r="r" b="b"/>
              <a:pathLst>
                <a:path w="2691816" h="2116642">
                  <a:moveTo>
                    <a:pt x="0" y="0"/>
                  </a:moveTo>
                  <a:lnTo>
                    <a:pt x="2691816" y="0"/>
                  </a:lnTo>
                  <a:lnTo>
                    <a:pt x="2691816" y="2116642"/>
                  </a:lnTo>
                  <a:lnTo>
                    <a:pt x="0" y="21166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L"/>
            </a:p>
          </p:txBody>
        </p:sp>
      </p:grpSp>
      <p:sp>
        <p:nvSpPr>
          <p:cNvPr id="14" name="Freeform 14"/>
          <p:cNvSpPr/>
          <p:nvPr/>
        </p:nvSpPr>
        <p:spPr>
          <a:xfrm>
            <a:off x="9620250" y="1837131"/>
            <a:ext cx="7502766" cy="5720252"/>
          </a:xfrm>
          <a:custGeom>
            <a:avLst/>
            <a:gdLst/>
            <a:ahLst/>
            <a:cxnLst/>
            <a:rect l="l" t="t" r="r" b="b"/>
            <a:pathLst>
              <a:path w="7502766" h="5720252">
                <a:moveTo>
                  <a:pt x="0" y="0"/>
                </a:moveTo>
                <a:lnTo>
                  <a:pt x="7502766" y="0"/>
                </a:lnTo>
                <a:lnTo>
                  <a:pt x="7502766" y="5720252"/>
                </a:lnTo>
                <a:lnTo>
                  <a:pt x="0" y="5720252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15" name="TextBox 15"/>
          <p:cNvSpPr txBox="1"/>
          <p:nvPr/>
        </p:nvSpPr>
        <p:spPr>
          <a:xfrm>
            <a:off x="2947091" y="609600"/>
            <a:ext cx="8578354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299"/>
              </a:lnSpc>
            </a:pPr>
            <a:r>
              <a:rPr lang="en-US" sz="4500" b="1">
                <a:solidFill>
                  <a:srgbClr val="222F62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Impacts: saltwater intrusion 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2947091" y="1821155"/>
            <a:ext cx="6196909" cy="72967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40"/>
              </a:lnSpc>
              <a:spcBef>
                <a:spcPct val="0"/>
              </a:spcBef>
            </a:pPr>
            <a:r>
              <a:rPr lang="en-US" sz="2600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Saltwater Intrusion (SWI)</a:t>
            </a:r>
          </a:p>
          <a:p>
            <a:pPr algn="l">
              <a:lnSpc>
                <a:spcPts val="3640"/>
              </a:lnSpc>
              <a:spcBef>
                <a:spcPct val="0"/>
              </a:spcBef>
            </a:pPr>
            <a:endParaRPr lang="en-US" sz="2600" b="1">
              <a:solidFill>
                <a:srgbClr val="000000"/>
              </a:solidFill>
              <a:latin typeface="Montserrat Bold"/>
              <a:ea typeface="Montserrat Bold"/>
              <a:cs typeface="Montserrat Bold"/>
              <a:sym typeface="Montserrat Bold"/>
            </a:endParaRPr>
          </a:p>
          <a:p>
            <a:pPr marL="561350" lvl="1" indent="-280675" algn="l">
              <a:lnSpc>
                <a:spcPts val="364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Encroachment of saltwater into freshwater resources (surface &amp; groundwater)</a:t>
            </a:r>
          </a:p>
          <a:p>
            <a:pPr algn="l">
              <a:lnSpc>
                <a:spcPts val="3640"/>
              </a:lnSpc>
            </a:pPr>
            <a:endParaRPr lang="en-US" sz="26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561350" lvl="1" indent="-280675" algn="l">
              <a:lnSpc>
                <a:spcPts val="364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Exacerbators: Reduced river flows, climate-induced SLR</a:t>
            </a:r>
          </a:p>
          <a:p>
            <a:pPr algn="l">
              <a:lnSpc>
                <a:spcPts val="3640"/>
              </a:lnSpc>
            </a:pPr>
            <a:endParaRPr lang="en-US" sz="26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561350" lvl="1" indent="-280675" algn="l">
              <a:lnSpc>
                <a:spcPts val="3640"/>
              </a:lnSpc>
              <a:spcBef>
                <a:spcPct val="0"/>
              </a:spcBef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Impacts: Freshwater loss, soil and crop damage, drinking water salinization</a:t>
            </a:r>
          </a:p>
          <a:p>
            <a:pPr algn="l">
              <a:lnSpc>
                <a:spcPts val="3640"/>
              </a:lnSpc>
              <a:spcBef>
                <a:spcPct val="0"/>
              </a:spcBef>
            </a:pPr>
            <a:endParaRPr lang="en-US" sz="26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561350" lvl="1" indent="-280675" algn="l">
              <a:lnSpc>
                <a:spcPts val="3640"/>
              </a:lnSpc>
              <a:spcBef>
                <a:spcPct val="0"/>
              </a:spcBef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Mitigation: Flood barriers, aquifer recharge, sustainable groundwater management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9610725" y="7756396"/>
            <a:ext cx="7502766" cy="6921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Figure. A visualization of the source, pathway, and receptor framing for saltwater impacts.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727992" y="8650474"/>
            <a:ext cx="1636526" cy="1636526"/>
          </a:xfrm>
          <a:custGeom>
            <a:avLst/>
            <a:gdLst/>
            <a:ahLst/>
            <a:cxnLst/>
            <a:rect l="l" t="t" r="r" b="b"/>
            <a:pathLst>
              <a:path w="1636526" h="1636526">
                <a:moveTo>
                  <a:pt x="0" y="0"/>
                </a:moveTo>
                <a:lnTo>
                  <a:pt x="1636525" y="0"/>
                </a:lnTo>
                <a:lnTo>
                  <a:pt x="1636525" y="1636526"/>
                </a:lnTo>
                <a:lnTo>
                  <a:pt x="0" y="163652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3" name="Freeform 3"/>
          <p:cNvSpPr/>
          <p:nvPr/>
        </p:nvSpPr>
        <p:spPr>
          <a:xfrm>
            <a:off x="12690905" y="9191625"/>
            <a:ext cx="1750467" cy="526389"/>
          </a:xfrm>
          <a:custGeom>
            <a:avLst/>
            <a:gdLst/>
            <a:ahLst/>
            <a:cxnLst/>
            <a:rect l="l" t="t" r="r" b="b"/>
            <a:pathLst>
              <a:path w="1750467" h="526389">
                <a:moveTo>
                  <a:pt x="0" y="0"/>
                </a:moveTo>
                <a:lnTo>
                  <a:pt x="1750467" y="0"/>
                </a:lnTo>
                <a:lnTo>
                  <a:pt x="1750467" y="526389"/>
                </a:lnTo>
                <a:lnTo>
                  <a:pt x="0" y="52638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4" name="Freeform 4"/>
          <p:cNvSpPr/>
          <p:nvPr/>
        </p:nvSpPr>
        <p:spPr>
          <a:xfrm>
            <a:off x="16551758" y="8970500"/>
            <a:ext cx="1528709" cy="1080068"/>
          </a:xfrm>
          <a:custGeom>
            <a:avLst/>
            <a:gdLst/>
            <a:ahLst/>
            <a:cxnLst/>
            <a:rect l="l" t="t" r="r" b="b"/>
            <a:pathLst>
              <a:path w="1528709" h="1080068">
                <a:moveTo>
                  <a:pt x="0" y="0"/>
                </a:moveTo>
                <a:lnTo>
                  <a:pt x="1528709" y="0"/>
                </a:lnTo>
                <a:lnTo>
                  <a:pt x="1528709" y="1080068"/>
                </a:lnTo>
                <a:lnTo>
                  <a:pt x="0" y="108006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5300" r="-9322" b="-5300"/>
            </a:stretch>
          </a:blipFill>
        </p:spPr>
        <p:txBody>
          <a:bodyPr/>
          <a:lstStyle/>
          <a:p>
            <a:endParaRPr lang="en-NL"/>
          </a:p>
        </p:txBody>
      </p:sp>
      <p:grpSp>
        <p:nvGrpSpPr>
          <p:cNvPr id="5" name="Group 5"/>
          <p:cNvGrpSpPr/>
          <p:nvPr/>
        </p:nvGrpSpPr>
        <p:grpSpPr>
          <a:xfrm>
            <a:off x="124044" y="222430"/>
            <a:ext cx="2091914" cy="1614701"/>
            <a:chOff x="0" y="0"/>
            <a:chExt cx="2789218" cy="2152935"/>
          </a:xfrm>
        </p:grpSpPr>
        <p:grpSp>
          <p:nvGrpSpPr>
            <p:cNvPr id="6" name="Group 6"/>
            <p:cNvGrpSpPr/>
            <p:nvPr/>
          </p:nvGrpSpPr>
          <p:grpSpPr>
            <a:xfrm>
              <a:off x="77947" y="0"/>
              <a:ext cx="2711271" cy="2152935"/>
              <a:chOff x="0" y="0"/>
              <a:chExt cx="2276697" cy="1807854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2276697" cy="1807854"/>
              </a:xfrm>
              <a:custGeom>
                <a:avLst/>
                <a:gdLst/>
                <a:ahLst/>
                <a:cxnLst/>
                <a:rect l="l" t="t" r="r" b="b"/>
                <a:pathLst>
                  <a:path w="2276697" h="1807854">
                    <a:moveTo>
                      <a:pt x="0" y="0"/>
                    </a:moveTo>
                    <a:lnTo>
                      <a:pt x="2276697" y="0"/>
                    </a:lnTo>
                    <a:lnTo>
                      <a:pt x="2276697" y="1807854"/>
                    </a:lnTo>
                    <a:lnTo>
                      <a:pt x="0" y="1807854"/>
                    </a:lnTo>
                    <a:close/>
                  </a:path>
                </a:pathLst>
              </a:custGeom>
              <a:solidFill>
                <a:srgbClr val="EFF3F5"/>
              </a:solidFill>
            </p:spPr>
            <p:txBody>
              <a:bodyPr/>
              <a:lstStyle/>
              <a:p>
                <a:endParaRPr lang="en-NL"/>
              </a:p>
            </p:txBody>
          </p:sp>
        </p:grpSp>
        <p:sp>
          <p:nvSpPr>
            <p:cNvPr id="8" name="Freeform 8"/>
            <p:cNvSpPr/>
            <p:nvPr/>
          </p:nvSpPr>
          <p:spPr>
            <a:xfrm>
              <a:off x="0" y="16706"/>
              <a:ext cx="2691816" cy="2116642"/>
            </a:xfrm>
            <a:custGeom>
              <a:avLst/>
              <a:gdLst/>
              <a:ahLst/>
              <a:cxnLst/>
              <a:rect l="l" t="t" r="r" b="b"/>
              <a:pathLst>
                <a:path w="2691816" h="2116642">
                  <a:moveTo>
                    <a:pt x="0" y="0"/>
                  </a:moveTo>
                  <a:lnTo>
                    <a:pt x="2691816" y="0"/>
                  </a:lnTo>
                  <a:lnTo>
                    <a:pt x="2691816" y="2116642"/>
                  </a:lnTo>
                  <a:lnTo>
                    <a:pt x="0" y="21166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L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0" y="0"/>
            <a:ext cx="2474662" cy="10287000"/>
            <a:chOff x="0" y="0"/>
            <a:chExt cx="3299549" cy="13716000"/>
          </a:xfrm>
        </p:grpSpPr>
        <p:sp>
          <p:nvSpPr>
            <p:cNvPr id="10" name="Freeform 10"/>
            <p:cNvSpPr/>
            <p:nvPr/>
          </p:nvSpPr>
          <p:spPr>
            <a:xfrm rot="5400000">
              <a:off x="-5208225" y="5208225"/>
              <a:ext cx="13716000" cy="3299549"/>
            </a:xfrm>
            <a:custGeom>
              <a:avLst/>
              <a:gdLst/>
              <a:ahLst/>
              <a:cxnLst/>
              <a:rect l="l" t="t" r="r" b="b"/>
              <a:pathLst>
                <a:path w="13716000" h="3299549">
                  <a:moveTo>
                    <a:pt x="0" y="0"/>
                  </a:moveTo>
                  <a:lnTo>
                    <a:pt x="13716000" y="0"/>
                  </a:lnTo>
                  <a:lnTo>
                    <a:pt x="13716000" y="3299550"/>
                  </a:lnTo>
                  <a:lnTo>
                    <a:pt x="0" y="32995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t="-343068" r="-60808" b="-2300"/>
              </a:stretch>
            </a:blipFill>
          </p:spPr>
          <p:txBody>
            <a:bodyPr/>
            <a:lstStyle/>
            <a:p>
              <a:endParaRPr lang="en-NL"/>
            </a:p>
          </p:txBody>
        </p:sp>
        <p:grpSp>
          <p:nvGrpSpPr>
            <p:cNvPr id="11" name="Group 11"/>
            <p:cNvGrpSpPr/>
            <p:nvPr/>
          </p:nvGrpSpPr>
          <p:grpSpPr>
            <a:xfrm>
              <a:off x="243339" y="296573"/>
              <a:ext cx="2711271" cy="2152935"/>
              <a:chOff x="0" y="0"/>
              <a:chExt cx="2276697" cy="1807854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2276697" cy="1807854"/>
              </a:xfrm>
              <a:custGeom>
                <a:avLst/>
                <a:gdLst/>
                <a:ahLst/>
                <a:cxnLst/>
                <a:rect l="l" t="t" r="r" b="b"/>
                <a:pathLst>
                  <a:path w="2276697" h="1807854">
                    <a:moveTo>
                      <a:pt x="0" y="0"/>
                    </a:moveTo>
                    <a:lnTo>
                      <a:pt x="2276697" y="0"/>
                    </a:lnTo>
                    <a:lnTo>
                      <a:pt x="2276697" y="1807854"/>
                    </a:lnTo>
                    <a:lnTo>
                      <a:pt x="0" y="1807854"/>
                    </a:lnTo>
                    <a:close/>
                  </a:path>
                </a:pathLst>
              </a:custGeom>
              <a:solidFill>
                <a:srgbClr val="EFF3F5"/>
              </a:solidFill>
            </p:spPr>
            <p:txBody>
              <a:bodyPr/>
              <a:lstStyle/>
              <a:p>
                <a:endParaRPr lang="en-NL"/>
              </a:p>
            </p:txBody>
          </p:sp>
        </p:grpSp>
        <p:sp>
          <p:nvSpPr>
            <p:cNvPr id="13" name="Freeform 13"/>
            <p:cNvSpPr/>
            <p:nvPr/>
          </p:nvSpPr>
          <p:spPr>
            <a:xfrm>
              <a:off x="165392" y="313279"/>
              <a:ext cx="2691816" cy="2116642"/>
            </a:xfrm>
            <a:custGeom>
              <a:avLst/>
              <a:gdLst/>
              <a:ahLst/>
              <a:cxnLst/>
              <a:rect l="l" t="t" r="r" b="b"/>
              <a:pathLst>
                <a:path w="2691816" h="2116642">
                  <a:moveTo>
                    <a:pt x="0" y="0"/>
                  </a:moveTo>
                  <a:lnTo>
                    <a:pt x="2691816" y="0"/>
                  </a:lnTo>
                  <a:lnTo>
                    <a:pt x="2691816" y="2116642"/>
                  </a:lnTo>
                  <a:lnTo>
                    <a:pt x="0" y="21166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L"/>
            </a:p>
          </p:txBody>
        </p:sp>
      </p:grpSp>
      <p:sp>
        <p:nvSpPr>
          <p:cNvPr id="14" name="Freeform 14"/>
          <p:cNvSpPr/>
          <p:nvPr/>
        </p:nvSpPr>
        <p:spPr>
          <a:xfrm>
            <a:off x="5029200" y="1618486"/>
            <a:ext cx="9975017" cy="6649639"/>
          </a:xfrm>
          <a:custGeom>
            <a:avLst/>
            <a:gdLst/>
            <a:ahLst/>
            <a:cxnLst/>
            <a:rect l="l" t="t" r="r" b="b"/>
            <a:pathLst>
              <a:path w="9796530" h="6343253">
                <a:moveTo>
                  <a:pt x="0" y="0"/>
                </a:moveTo>
                <a:lnTo>
                  <a:pt x="9796530" y="0"/>
                </a:lnTo>
                <a:lnTo>
                  <a:pt x="9796530" y="6343253"/>
                </a:lnTo>
                <a:lnTo>
                  <a:pt x="0" y="6343253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15" name="TextBox 15"/>
          <p:cNvSpPr txBox="1"/>
          <p:nvPr/>
        </p:nvSpPr>
        <p:spPr>
          <a:xfrm>
            <a:off x="2947091" y="609600"/>
            <a:ext cx="8578354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299"/>
              </a:lnSpc>
            </a:pPr>
            <a:r>
              <a:rPr lang="en-US" sz="4500" b="1">
                <a:solidFill>
                  <a:srgbClr val="222F62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Impacts: saltwater intrusion 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3289047" y="8268125"/>
            <a:ext cx="14050511" cy="10445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Figure. Case studies (not exhaustive) for which the groundwater salinization is occurring in the coastal zone around Europe (updated and after Post et al., 2018, and Van </a:t>
            </a:r>
            <a:r>
              <a:rPr lang="en-US" sz="20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Weert</a:t>
            </a:r>
            <a:r>
              <a:rPr lang="en-US" sz="2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et al., 2009), where it may cause multi-faceted impacts combined with sea level rise changes.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152807" y="3638749"/>
            <a:ext cx="5982386" cy="3009503"/>
            <a:chOff x="0" y="0"/>
            <a:chExt cx="7976515" cy="4012671"/>
          </a:xfrm>
        </p:grpSpPr>
        <p:sp>
          <p:nvSpPr>
            <p:cNvPr id="3" name="Freeform 3"/>
            <p:cNvSpPr/>
            <p:nvPr/>
          </p:nvSpPr>
          <p:spPr>
            <a:xfrm>
              <a:off x="0" y="1403351"/>
              <a:ext cx="7976515" cy="1304660"/>
            </a:xfrm>
            <a:custGeom>
              <a:avLst/>
              <a:gdLst/>
              <a:ahLst/>
              <a:cxnLst/>
              <a:rect l="l" t="t" r="r" b="b"/>
              <a:pathLst>
                <a:path w="7976515" h="1304660">
                  <a:moveTo>
                    <a:pt x="0" y="0"/>
                  </a:moveTo>
                  <a:lnTo>
                    <a:pt x="7976515" y="0"/>
                  </a:lnTo>
                  <a:lnTo>
                    <a:pt x="7976515" y="1304660"/>
                  </a:lnTo>
                  <a:lnTo>
                    <a:pt x="0" y="130466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r="-235513"/>
              </a:stretch>
            </a:blipFill>
          </p:spPr>
          <p:txBody>
            <a:bodyPr/>
            <a:lstStyle/>
            <a:p>
              <a:endParaRPr lang="en-NL"/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2708011"/>
              <a:ext cx="7976515" cy="1304660"/>
            </a:xfrm>
            <a:custGeom>
              <a:avLst/>
              <a:gdLst/>
              <a:ahLst/>
              <a:cxnLst/>
              <a:rect l="l" t="t" r="r" b="b"/>
              <a:pathLst>
                <a:path w="7976515" h="1304660">
                  <a:moveTo>
                    <a:pt x="0" y="0"/>
                  </a:moveTo>
                  <a:lnTo>
                    <a:pt x="7976515" y="0"/>
                  </a:lnTo>
                  <a:lnTo>
                    <a:pt x="7976515" y="1304660"/>
                  </a:lnTo>
                  <a:lnTo>
                    <a:pt x="0" y="130466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r="-235513"/>
              </a:stretch>
            </a:blipFill>
          </p:spPr>
          <p:txBody>
            <a:bodyPr/>
            <a:lstStyle/>
            <a:p>
              <a:endParaRPr lang="en-NL"/>
            </a:p>
          </p:txBody>
        </p:sp>
        <p:sp>
          <p:nvSpPr>
            <p:cNvPr id="5" name="Freeform 5"/>
            <p:cNvSpPr/>
            <p:nvPr/>
          </p:nvSpPr>
          <p:spPr>
            <a:xfrm>
              <a:off x="0" y="0"/>
              <a:ext cx="7976515" cy="1304660"/>
            </a:xfrm>
            <a:custGeom>
              <a:avLst/>
              <a:gdLst/>
              <a:ahLst/>
              <a:cxnLst/>
              <a:rect l="l" t="t" r="r" b="b"/>
              <a:pathLst>
                <a:path w="7976515" h="1304660">
                  <a:moveTo>
                    <a:pt x="0" y="0"/>
                  </a:moveTo>
                  <a:lnTo>
                    <a:pt x="7976515" y="0"/>
                  </a:lnTo>
                  <a:lnTo>
                    <a:pt x="7976515" y="1304660"/>
                  </a:lnTo>
                  <a:lnTo>
                    <a:pt x="0" y="130466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r="-235513"/>
              </a:stretch>
            </a:blipFill>
          </p:spPr>
          <p:txBody>
            <a:bodyPr/>
            <a:lstStyle/>
            <a:p>
              <a:endParaRPr lang="en-NL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4C1E2AF71159341BD302CA2A6C06F94" ma:contentTypeVersion="19" ma:contentTypeDescription="Create a new document." ma:contentTypeScope="" ma:versionID="8cbf7e404810e7149aae788e75d7efcf">
  <xsd:schema xmlns:xsd="http://www.w3.org/2001/XMLSchema" xmlns:xs="http://www.w3.org/2001/XMLSchema" xmlns:p="http://schemas.microsoft.com/office/2006/metadata/properties" xmlns:ns2="bc7ac59a-f584-4dd4-85a9-e2145df2f527" xmlns:ns3="92bbe6a9-d4fb-4af3-9f8d-4e67905f4d02" xmlns:ns4="ade9126b-c3fa-4cf7-8558-74ce8997f442" targetNamespace="http://schemas.microsoft.com/office/2006/metadata/properties" ma:root="true" ma:fieldsID="16abb25de760d5d7cc82735ca4f5d03d" ns2:_="" ns3:_="" ns4:_="">
    <xsd:import namespace="bc7ac59a-f584-4dd4-85a9-e2145df2f527"/>
    <xsd:import namespace="92bbe6a9-d4fb-4af3-9f8d-4e67905f4d02"/>
    <xsd:import namespace="ade9126b-c3fa-4cf7-8558-74ce8997f4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3:MediaServiceOCR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7ac59a-f584-4dd4-85a9-e2145df2f5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bbe6a9-d4fb-4af3-9f8d-4e67905f4d02" elementFormDefault="qualified">
    <xsd:import namespace="http://schemas.microsoft.com/office/2006/documentManagement/types"/>
    <xsd:import namespace="http://schemas.microsoft.com/office/infopath/2007/PartnerControls"/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4c0aafe4-5865-4624-8542-b097a090407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e9126b-c3fa-4cf7-8558-74ce8997f442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b734c2ef-8caf-4efe-8cd6-051273dd95e2}" ma:internalName="TaxCatchAll" ma:showField="CatchAllData" ma:web="ade9126b-c3fa-4cf7-8558-74ce8997f4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de9126b-c3fa-4cf7-8558-74ce8997f442" xsi:nil="true"/>
    <lcf76f155ced4ddcb4097134ff3c332f xmlns="92bbe6a9-d4fb-4af3-9f8d-4e67905f4d0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6EC543D-AA9D-4946-8693-E2D66762830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08E6C7-4A4D-4E53-A424-453A6535B66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7ac59a-f584-4dd4-85a9-e2145df2f527"/>
    <ds:schemaRef ds:uri="92bbe6a9-d4fb-4af3-9f8d-4e67905f4d02"/>
    <ds:schemaRef ds:uri="ade9126b-c3fa-4cf7-8558-74ce8997f44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0AF1822-D002-4848-B612-A25B08B3193A}">
  <ds:schemaRefs>
    <ds:schemaRef ds:uri="http://schemas.microsoft.com/office/2006/metadata/properties"/>
    <ds:schemaRef ds:uri="http://schemas.microsoft.com/office/infopath/2007/PartnerControls"/>
    <ds:schemaRef ds:uri="ade9126b-c3fa-4cf7-8558-74ce8997f442"/>
    <ds:schemaRef ds:uri="92bbe6a9-d4fb-4af3-9f8d-4e67905f4d02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477</Words>
  <Application>Microsoft Office PowerPoint</Application>
  <PresentationFormat>Custom</PresentationFormat>
  <Paragraphs>53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UNOD-SLR-slides_launch webinar</dc:title>
  <cp:lastModifiedBy>Wal, R.S.W. van de (Roderik)</cp:lastModifiedBy>
  <cp:revision>5</cp:revision>
  <dcterms:created xsi:type="dcterms:W3CDTF">2006-08-16T00:00:00Z</dcterms:created>
  <dcterms:modified xsi:type="dcterms:W3CDTF">2024-11-13T07:07:00Z</dcterms:modified>
  <dc:identifier>DAGAP7AaX1g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0x010100A4C1E2AF71159341BD302CA2A6C06F94</vt:lpwstr>
  </property>
  <property fmtid="{D5CDD505-2E9C-101B-9397-08002B2CF9AE}" pid="3" name="MediaServiceImageTags">
    <vt:lpwstr/>
  </property>
</Properties>
</file>